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31"/>
  </p:notesMasterIdLst>
  <p:sldIdLst>
    <p:sldId id="266" r:id="rId2"/>
    <p:sldId id="280" r:id="rId3"/>
    <p:sldId id="281" r:id="rId4"/>
    <p:sldId id="267" r:id="rId5"/>
    <p:sldId id="282" r:id="rId6"/>
    <p:sldId id="283" r:id="rId7"/>
    <p:sldId id="324" r:id="rId8"/>
    <p:sldId id="284" r:id="rId9"/>
    <p:sldId id="285" r:id="rId10"/>
    <p:sldId id="268" r:id="rId11"/>
    <p:sldId id="323" r:id="rId12"/>
    <p:sldId id="320" r:id="rId13"/>
    <p:sldId id="288" r:id="rId14"/>
    <p:sldId id="321" r:id="rId15"/>
    <p:sldId id="315" r:id="rId16"/>
    <p:sldId id="319" r:id="rId17"/>
    <p:sldId id="316" r:id="rId18"/>
    <p:sldId id="317" r:id="rId19"/>
    <p:sldId id="318" r:id="rId20"/>
    <p:sldId id="299" r:id="rId21"/>
    <p:sldId id="300" r:id="rId22"/>
    <p:sldId id="301" r:id="rId23"/>
    <p:sldId id="302" r:id="rId24"/>
    <p:sldId id="312" r:id="rId25"/>
    <p:sldId id="303" r:id="rId26"/>
    <p:sldId id="311" r:id="rId27"/>
    <p:sldId id="291" r:id="rId28"/>
    <p:sldId id="265" r:id="rId29"/>
    <p:sldId id="313" r:id="rId30"/>
  </p:sldIdLst>
  <p:sldSz cx="9144000" cy="6858000" type="screen4x3"/>
  <p:notesSz cx="6888163" cy="10020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294" autoAdjust="0"/>
    <p:restoredTop sz="85305" autoAdjust="0"/>
  </p:normalViewPr>
  <p:slideViewPr>
    <p:cSldViewPr>
      <p:cViewPr varScale="1">
        <p:scale>
          <a:sx n="62" d="100"/>
          <a:sy n="62" d="100"/>
        </p:scale>
        <p:origin x="-1608"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view3D>
      <c:rAngAx val="1"/>
    </c:view3D>
    <c:plotArea>
      <c:layout/>
      <c:bar3DChart>
        <c:barDir val="col"/>
        <c:grouping val="clustered"/>
        <c:ser>
          <c:idx val="0"/>
          <c:order val="0"/>
          <c:tx>
            <c:strRef>
              <c:f>[Book1]Sheet3!$A$4</c:f>
              <c:strCache>
                <c:ptCount val="1"/>
                <c:pt idx="0">
                  <c:v>2014-15</c:v>
                </c:pt>
              </c:strCache>
            </c:strRef>
          </c:tx>
          <c:cat>
            <c:multiLvlStrRef>
              <c:f>[Book1]Sheet3!$B$2:$J$3</c:f>
              <c:multiLvlStrCache>
                <c:ptCount val="9"/>
                <c:lvl>
                  <c:pt idx="0">
                    <c:v>Male</c:v>
                  </c:pt>
                  <c:pt idx="1">
                    <c:v>Female</c:v>
                  </c:pt>
                  <c:pt idx="2">
                    <c:v>Total</c:v>
                  </c:pt>
                  <c:pt idx="3">
                    <c:v>Male</c:v>
                  </c:pt>
                  <c:pt idx="4">
                    <c:v>Female</c:v>
                  </c:pt>
                  <c:pt idx="5">
                    <c:v>Total</c:v>
                  </c:pt>
                  <c:pt idx="6">
                    <c:v>Male</c:v>
                  </c:pt>
                  <c:pt idx="7">
                    <c:v>Female</c:v>
                  </c:pt>
                  <c:pt idx="8">
                    <c:v>Total</c:v>
                  </c:pt>
                </c:lvl>
                <c:lvl>
                  <c:pt idx="0">
                    <c:v>B.COM I</c:v>
                  </c:pt>
                  <c:pt idx="3">
                    <c:v>BCOM II</c:v>
                  </c:pt>
                  <c:pt idx="6">
                    <c:v>B.COM III</c:v>
                  </c:pt>
                </c:lvl>
              </c:multiLvlStrCache>
            </c:multiLvlStrRef>
          </c:cat>
          <c:val>
            <c:numRef>
              <c:f>[Book1]Sheet3!$B$4:$J$4</c:f>
              <c:numCache>
                <c:formatCode>General</c:formatCode>
                <c:ptCount val="9"/>
                <c:pt idx="0">
                  <c:v>34</c:v>
                </c:pt>
                <c:pt idx="1">
                  <c:v>26</c:v>
                </c:pt>
                <c:pt idx="2">
                  <c:v>60</c:v>
                </c:pt>
                <c:pt idx="3">
                  <c:v>7</c:v>
                </c:pt>
                <c:pt idx="4">
                  <c:v>2</c:v>
                </c:pt>
                <c:pt idx="5">
                  <c:v>9</c:v>
                </c:pt>
                <c:pt idx="6">
                  <c:v>3</c:v>
                </c:pt>
                <c:pt idx="7">
                  <c:v>1</c:v>
                </c:pt>
                <c:pt idx="8">
                  <c:v>4</c:v>
                </c:pt>
              </c:numCache>
            </c:numRef>
          </c:val>
          <c:extLst xmlns:c16r2="http://schemas.microsoft.com/office/drawing/2015/06/chart">
            <c:ext xmlns:c16="http://schemas.microsoft.com/office/drawing/2014/chart" uri="{C3380CC4-5D6E-409C-BE32-E72D297353CC}">
              <c16:uniqueId val="{00000000-0B32-4EAE-9952-C566850F9B4E}"/>
            </c:ext>
          </c:extLst>
        </c:ser>
        <c:ser>
          <c:idx val="1"/>
          <c:order val="1"/>
          <c:tx>
            <c:strRef>
              <c:f>[Book1]Sheet3!$A$5</c:f>
              <c:strCache>
                <c:ptCount val="1"/>
                <c:pt idx="0">
                  <c:v>2015-16</c:v>
                </c:pt>
              </c:strCache>
            </c:strRef>
          </c:tx>
          <c:cat>
            <c:multiLvlStrRef>
              <c:f>[Book1]Sheet3!$B$2:$J$3</c:f>
              <c:multiLvlStrCache>
                <c:ptCount val="9"/>
                <c:lvl>
                  <c:pt idx="0">
                    <c:v>Male</c:v>
                  </c:pt>
                  <c:pt idx="1">
                    <c:v>Female</c:v>
                  </c:pt>
                  <c:pt idx="2">
                    <c:v>Total</c:v>
                  </c:pt>
                  <c:pt idx="3">
                    <c:v>Male</c:v>
                  </c:pt>
                  <c:pt idx="4">
                    <c:v>Female</c:v>
                  </c:pt>
                  <c:pt idx="5">
                    <c:v>Total</c:v>
                  </c:pt>
                  <c:pt idx="6">
                    <c:v>Male</c:v>
                  </c:pt>
                  <c:pt idx="7">
                    <c:v>Female</c:v>
                  </c:pt>
                  <c:pt idx="8">
                    <c:v>Total</c:v>
                  </c:pt>
                </c:lvl>
                <c:lvl>
                  <c:pt idx="0">
                    <c:v>B.COM I</c:v>
                  </c:pt>
                  <c:pt idx="3">
                    <c:v>BCOM II</c:v>
                  </c:pt>
                  <c:pt idx="6">
                    <c:v>B.COM III</c:v>
                  </c:pt>
                </c:lvl>
              </c:multiLvlStrCache>
            </c:multiLvlStrRef>
          </c:cat>
          <c:val>
            <c:numRef>
              <c:f>[Book1]Sheet3!$B$5:$J$5</c:f>
              <c:numCache>
                <c:formatCode>General</c:formatCode>
                <c:ptCount val="9"/>
                <c:pt idx="0">
                  <c:v>27</c:v>
                </c:pt>
                <c:pt idx="1">
                  <c:v>26</c:v>
                </c:pt>
                <c:pt idx="2">
                  <c:v>53</c:v>
                </c:pt>
                <c:pt idx="3">
                  <c:v>11</c:v>
                </c:pt>
                <c:pt idx="4">
                  <c:v>9</c:v>
                </c:pt>
                <c:pt idx="5">
                  <c:v>20</c:v>
                </c:pt>
                <c:pt idx="6">
                  <c:v>6</c:v>
                </c:pt>
                <c:pt idx="7">
                  <c:v>3</c:v>
                </c:pt>
                <c:pt idx="8">
                  <c:v>9</c:v>
                </c:pt>
              </c:numCache>
            </c:numRef>
          </c:val>
          <c:extLst xmlns:c16r2="http://schemas.microsoft.com/office/drawing/2015/06/chart">
            <c:ext xmlns:c16="http://schemas.microsoft.com/office/drawing/2014/chart" uri="{C3380CC4-5D6E-409C-BE32-E72D297353CC}">
              <c16:uniqueId val="{00000001-0B32-4EAE-9952-C566850F9B4E}"/>
            </c:ext>
          </c:extLst>
        </c:ser>
        <c:ser>
          <c:idx val="2"/>
          <c:order val="2"/>
          <c:tx>
            <c:strRef>
              <c:f>[Book1]Sheet3!$A$6</c:f>
              <c:strCache>
                <c:ptCount val="1"/>
                <c:pt idx="0">
                  <c:v>2016-17</c:v>
                </c:pt>
              </c:strCache>
            </c:strRef>
          </c:tx>
          <c:cat>
            <c:multiLvlStrRef>
              <c:f>[Book1]Sheet3!$B$2:$J$3</c:f>
              <c:multiLvlStrCache>
                <c:ptCount val="9"/>
                <c:lvl>
                  <c:pt idx="0">
                    <c:v>Male</c:v>
                  </c:pt>
                  <c:pt idx="1">
                    <c:v>Female</c:v>
                  </c:pt>
                  <c:pt idx="2">
                    <c:v>Total</c:v>
                  </c:pt>
                  <c:pt idx="3">
                    <c:v>Male</c:v>
                  </c:pt>
                  <c:pt idx="4">
                    <c:v>Female</c:v>
                  </c:pt>
                  <c:pt idx="5">
                    <c:v>Total</c:v>
                  </c:pt>
                  <c:pt idx="6">
                    <c:v>Male</c:v>
                  </c:pt>
                  <c:pt idx="7">
                    <c:v>Female</c:v>
                  </c:pt>
                  <c:pt idx="8">
                    <c:v>Total</c:v>
                  </c:pt>
                </c:lvl>
                <c:lvl>
                  <c:pt idx="0">
                    <c:v>B.COM I</c:v>
                  </c:pt>
                  <c:pt idx="3">
                    <c:v>BCOM II</c:v>
                  </c:pt>
                  <c:pt idx="6">
                    <c:v>B.COM III</c:v>
                  </c:pt>
                </c:lvl>
              </c:multiLvlStrCache>
            </c:multiLvlStrRef>
          </c:cat>
          <c:val>
            <c:numRef>
              <c:f>[Book1]Sheet3!$B$6:$J$6</c:f>
              <c:numCache>
                <c:formatCode>General</c:formatCode>
                <c:ptCount val="9"/>
                <c:pt idx="0">
                  <c:v>24</c:v>
                </c:pt>
                <c:pt idx="1">
                  <c:v>22</c:v>
                </c:pt>
                <c:pt idx="2">
                  <c:v>46</c:v>
                </c:pt>
                <c:pt idx="3">
                  <c:v>16</c:v>
                </c:pt>
                <c:pt idx="4">
                  <c:v>28</c:v>
                </c:pt>
                <c:pt idx="5">
                  <c:v>44</c:v>
                </c:pt>
                <c:pt idx="6">
                  <c:v>8</c:v>
                </c:pt>
                <c:pt idx="7">
                  <c:v>12</c:v>
                </c:pt>
                <c:pt idx="8">
                  <c:v>20</c:v>
                </c:pt>
              </c:numCache>
            </c:numRef>
          </c:val>
          <c:extLst xmlns:c16r2="http://schemas.microsoft.com/office/drawing/2015/06/chart">
            <c:ext xmlns:c16="http://schemas.microsoft.com/office/drawing/2014/chart" uri="{C3380CC4-5D6E-409C-BE32-E72D297353CC}">
              <c16:uniqueId val="{00000002-0B32-4EAE-9952-C566850F9B4E}"/>
            </c:ext>
          </c:extLst>
        </c:ser>
        <c:ser>
          <c:idx val="3"/>
          <c:order val="3"/>
          <c:tx>
            <c:strRef>
              <c:f>[Book1]Sheet3!$A$7</c:f>
              <c:strCache>
                <c:ptCount val="1"/>
                <c:pt idx="0">
                  <c:v>2017-18</c:v>
                </c:pt>
              </c:strCache>
            </c:strRef>
          </c:tx>
          <c:cat>
            <c:multiLvlStrRef>
              <c:f>[Book1]Sheet3!$B$2:$J$3</c:f>
              <c:multiLvlStrCache>
                <c:ptCount val="9"/>
                <c:lvl>
                  <c:pt idx="0">
                    <c:v>Male</c:v>
                  </c:pt>
                  <c:pt idx="1">
                    <c:v>Female</c:v>
                  </c:pt>
                  <c:pt idx="2">
                    <c:v>Total</c:v>
                  </c:pt>
                  <c:pt idx="3">
                    <c:v>Male</c:v>
                  </c:pt>
                  <c:pt idx="4">
                    <c:v>Female</c:v>
                  </c:pt>
                  <c:pt idx="5">
                    <c:v>Total</c:v>
                  </c:pt>
                  <c:pt idx="6">
                    <c:v>Male</c:v>
                  </c:pt>
                  <c:pt idx="7">
                    <c:v>Female</c:v>
                  </c:pt>
                  <c:pt idx="8">
                    <c:v>Total</c:v>
                  </c:pt>
                </c:lvl>
                <c:lvl>
                  <c:pt idx="0">
                    <c:v>B.COM I</c:v>
                  </c:pt>
                  <c:pt idx="3">
                    <c:v>BCOM II</c:v>
                  </c:pt>
                  <c:pt idx="6">
                    <c:v>B.COM III</c:v>
                  </c:pt>
                </c:lvl>
              </c:multiLvlStrCache>
            </c:multiLvlStrRef>
          </c:cat>
          <c:val>
            <c:numRef>
              <c:f>[Book1]Sheet3!$B$7:$J$7</c:f>
              <c:numCache>
                <c:formatCode>General</c:formatCode>
                <c:ptCount val="9"/>
                <c:pt idx="0">
                  <c:v>23</c:v>
                </c:pt>
                <c:pt idx="1">
                  <c:v>25</c:v>
                </c:pt>
                <c:pt idx="2">
                  <c:v>48</c:v>
                </c:pt>
                <c:pt idx="3">
                  <c:v>13</c:v>
                </c:pt>
                <c:pt idx="4">
                  <c:v>20</c:v>
                </c:pt>
                <c:pt idx="5">
                  <c:v>33</c:v>
                </c:pt>
                <c:pt idx="6">
                  <c:v>11</c:v>
                </c:pt>
                <c:pt idx="7">
                  <c:v>23</c:v>
                </c:pt>
                <c:pt idx="8">
                  <c:v>34</c:v>
                </c:pt>
              </c:numCache>
            </c:numRef>
          </c:val>
          <c:extLst xmlns:c16r2="http://schemas.microsoft.com/office/drawing/2015/06/chart">
            <c:ext xmlns:c16="http://schemas.microsoft.com/office/drawing/2014/chart" uri="{C3380CC4-5D6E-409C-BE32-E72D297353CC}">
              <c16:uniqueId val="{00000003-0B32-4EAE-9952-C566850F9B4E}"/>
            </c:ext>
          </c:extLst>
        </c:ser>
        <c:ser>
          <c:idx val="4"/>
          <c:order val="4"/>
          <c:tx>
            <c:strRef>
              <c:f>[Book1]Sheet3!$A$8</c:f>
              <c:strCache>
                <c:ptCount val="1"/>
                <c:pt idx="0">
                  <c:v>2018-19</c:v>
                </c:pt>
              </c:strCache>
            </c:strRef>
          </c:tx>
          <c:cat>
            <c:multiLvlStrRef>
              <c:f>[Book1]Sheet3!$B$2:$J$3</c:f>
              <c:multiLvlStrCache>
                <c:ptCount val="9"/>
                <c:lvl>
                  <c:pt idx="0">
                    <c:v>Male</c:v>
                  </c:pt>
                  <c:pt idx="1">
                    <c:v>Female</c:v>
                  </c:pt>
                  <c:pt idx="2">
                    <c:v>Total</c:v>
                  </c:pt>
                  <c:pt idx="3">
                    <c:v>Male</c:v>
                  </c:pt>
                  <c:pt idx="4">
                    <c:v>Female</c:v>
                  </c:pt>
                  <c:pt idx="5">
                    <c:v>Total</c:v>
                  </c:pt>
                  <c:pt idx="6">
                    <c:v>Male</c:v>
                  </c:pt>
                  <c:pt idx="7">
                    <c:v>Female</c:v>
                  </c:pt>
                  <c:pt idx="8">
                    <c:v>Total</c:v>
                  </c:pt>
                </c:lvl>
                <c:lvl>
                  <c:pt idx="0">
                    <c:v>B.COM I</c:v>
                  </c:pt>
                  <c:pt idx="3">
                    <c:v>BCOM II</c:v>
                  </c:pt>
                  <c:pt idx="6">
                    <c:v>B.COM III</c:v>
                  </c:pt>
                </c:lvl>
              </c:multiLvlStrCache>
            </c:multiLvlStrRef>
          </c:cat>
          <c:val>
            <c:numRef>
              <c:f>[Book1]Sheet3!$B$8:$J$8</c:f>
              <c:numCache>
                <c:formatCode>General</c:formatCode>
                <c:ptCount val="9"/>
                <c:pt idx="0">
                  <c:v>34</c:v>
                </c:pt>
                <c:pt idx="1">
                  <c:v>36</c:v>
                </c:pt>
                <c:pt idx="2">
                  <c:v>60</c:v>
                </c:pt>
                <c:pt idx="3">
                  <c:v>15</c:v>
                </c:pt>
                <c:pt idx="4">
                  <c:v>16</c:v>
                </c:pt>
                <c:pt idx="5">
                  <c:v>31</c:v>
                </c:pt>
                <c:pt idx="6">
                  <c:v>4</c:v>
                </c:pt>
                <c:pt idx="7">
                  <c:v>11</c:v>
                </c:pt>
                <c:pt idx="8">
                  <c:v>15</c:v>
                </c:pt>
              </c:numCache>
            </c:numRef>
          </c:val>
          <c:extLst xmlns:c16r2="http://schemas.microsoft.com/office/drawing/2015/06/chart">
            <c:ext xmlns:c16="http://schemas.microsoft.com/office/drawing/2014/chart" uri="{C3380CC4-5D6E-409C-BE32-E72D297353CC}">
              <c16:uniqueId val="{00000004-0B32-4EAE-9952-C566850F9B4E}"/>
            </c:ext>
          </c:extLst>
        </c:ser>
        <c:ser>
          <c:idx val="5"/>
          <c:order val="5"/>
          <c:tx>
            <c:strRef>
              <c:f>[Book1]Sheet3!$A$9</c:f>
              <c:strCache>
                <c:ptCount val="1"/>
                <c:pt idx="0">
                  <c:v>2019-20</c:v>
                </c:pt>
              </c:strCache>
            </c:strRef>
          </c:tx>
          <c:cat>
            <c:multiLvlStrRef>
              <c:f>[Book1]Sheet3!$B$2:$J$3</c:f>
              <c:multiLvlStrCache>
                <c:ptCount val="9"/>
                <c:lvl>
                  <c:pt idx="0">
                    <c:v>Male</c:v>
                  </c:pt>
                  <c:pt idx="1">
                    <c:v>Female</c:v>
                  </c:pt>
                  <c:pt idx="2">
                    <c:v>Total</c:v>
                  </c:pt>
                  <c:pt idx="3">
                    <c:v>Male</c:v>
                  </c:pt>
                  <c:pt idx="4">
                    <c:v>Female</c:v>
                  </c:pt>
                  <c:pt idx="5">
                    <c:v>Total</c:v>
                  </c:pt>
                  <c:pt idx="6">
                    <c:v>Male</c:v>
                  </c:pt>
                  <c:pt idx="7">
                    <c:v>Female</c:v>
                  </c:pt>
                  <c:pt idx="8">
                    <c:v>Total</c:v>
                  </c:pt>
                </c:lvl>
                <c:lvl>
                  <c:pt idx="0">
                    <c:v>B.COM I</c:v>
                  </c:pt>
                  <c:pt idx="3">
                    <c:v>BCOM II</c:v>
                  </c:pt>
                  <c:pt idx="6">
                    <c:v>B.COM III</c:v>
                  </c:pt>
                </c:lvl>
              </c:multiLvlStrCache>
            </c:multiLvlStrRef>
          </c:cat>
          <c:val>
            <c:numRef>
              <c:f>[Book1]Sheet3!$B$9:$J$9</c:f>
              <c:numCache>
                <c:formatCode>General</c:formatCode>
                <c:ptCount val="9"/>
                <c:pt idx="0">
                  <c:v>28</c:v>
                </c:pt>
                <c:pt idx="1">
                  <c:v>32</c:v>
                </c:pt>
                <c:pt idx="2">
                  <c:v>60</c:v>
                </c:pt>
                <c:pt idx="3">
                  <c:v>13</c:v>
                </c:pt>
                <c:pt idx="4">
                  <c:v>33</c:v>
                </c:pt>
                <c:pt idx="5">
                  <c:v>46</c:v>
                </c:pt>
                <c:pt idx="6">
                  <c:v>9</c:v>
                </c:pt>
                <c:pt idx="7">
                  <c:v>22</c:v>
                </c:pt>
                <c:pt idx="8">
                  <c:v>31</c:v>
                </c:pt>
              </c:numCache>
            </c:numRef>
          </c:val>
          <c:extLst xmlns:c16r2="http://schemas.microsoft.com/office/drawing/2015/06/chart">
            <c:ext xmlns:c16="http://schemas.microsoft.com/office/drawing/2014/chart" uri="{C3380CC4-5D6E-409C-BE32-E72D297353CC}">
              <c16:uniqueId val="{00000005-0B32-4EAE-9952-C566850F9B4E}"/>
            </c:ext>
          </c:extLst>
        </c:ser>
        <c:ser>
          <c:idx val="6"/>
          <c:order val="6"/>
          <c:tx>
            <c:strRef>
              <c:f>[Book1]Sheet3!$A$10</c:f>
              <c:strCache>
                <c:ptCount val="1"/>
                <c:pt idx="0">
                  <c:v>2020-21</c:v>
                </c:pt>
              </c:strCache>
            </c:strRef>
          </c:tx>
          <c:cat>
            <c:multiLvlStrRef>
              <c:f>[Book1]Sheet3!$B$2:$J$3</c:f>
              <c:multiLvlStrCache>
                <c:ptCount val="9"/>
                <c:lvl>
                  <c:pt idx="0">
                    <c:v>Male</c:v>
                  </c:pt>
                  <c:pt idx="1">
                    <c:v>Female</c:v>
                  </c:pt>
                  <c:pt idx="2">
                    <c:v>Total</c:v>
                  </c:pt>
                  <c:pt idx="3">
                    <c:v>Male</c:v>
                  </c:pt>
                  <c:pt idx="4">
                    <c:v>Female</c:v>
                  </c:pt>
                  <c:pt idx="5">
                    <c:v>Total</c:v>
                  </c:pt>
                  <c:pt idx="6">
                    <c:v>Male</c:v>
                  </c:pt>
                  <c:pt idx="7">
                    <c:v>Female</c:v>
                  </c:pt>
                  <c:pt idx="8">
                    <c:v>Total</c:v>
                  </c:pt>
                </c:lvl>
                <c:lvl>
                  <c:pt idx="0">
                    <c:v>B.COM I</c:v>
                  </c:pt>
                  <c:pt idx="3">
                    <c:v>BCOM II</c:v>
                  </c:pt>
                  <c:pt idx="6">
                    <c:v>B.COM III</c:v>
                  </c:pt>
                </c:lvl>
              </c:multiLvlStrCache>
            </c:multiLvlStrRef>
          </c:cat>
          <c:val>
            <c:numRef>
              <c:f>[Book1]Sheet3!$B$10:$J$10</c:f>
              <c:numCache>
                <c:formatCode>General</c:formatCode>
                <c:ptCount val="9"/>
                <c:pt idx="0">
                  <c:v>20</c:v>
                </c:pt>
                <c:pt idx="1">
                  <c:v>40</c:v>
                </c:pt>
                <c:pt idx="2">
                  <c:v>60</c:v>
                </c:pt>
                <c:pt idx="3">
                  <c:v>26</c:v>
                </c:pt>
                <c:pt idx="4">
                  <c:v>32</c:v>
                </c:pt>
                <c:pt idx="5">
                  <c:v>58</c:v>
                </c:pt>
                <c:pt idx="6">
                  <c:v>16</c:v>
                </c:pt>
                <c:pt idx="7">
                  <c:v>33</c:v>
                </c:pt>
                <c:pt idx="8">
                  <c:v>49</c:v>
                </c:pt>
              </c:numCache>
            </c:numRef>
          </c:val>
          <c:extLst xmlns:c16r2="http://schemas.microsoft.com/office/drawing/2015/06/chart">
            <c:ext xmlns:c16="http://schemas.microsoft.com/office/drawing/2014/chart" uri="{C3380CC4-5D6E-409C-BE32-E72D297353CC}">
              <c16:uniqueId val="{00000006-0B32-4EAE-9952-C566850F9B4E}"/>
            </c:ext>
          </c:extLst>
        </c:ser>
        <c:shape val="pyramid"/>
        <c:axId val="68170496"/>
        <c:axId val="68172032"/>
        <c:axId val="0"/>
      </c:bar3DChart>
      <c:catAx>
        <c:axId val="68170496"/>
        <c:scaling>
          <c:orientation val="minMax"/>
        </c:scaling>
        <c:axPos val="b"/>
        <c:numFmt formatCode="General" sourceLinked="0"/>
        <c:tickLblPos val="nextTo"/>
        <c:crossAx val="68172032"/>
        <c:crosses val="autoZero"/>
        <c:auto val="1"/>
        <c:lblAlgn val="ctr"/>
        <c:lblOffset val="100"/>
      </c:catAx>
      <c:valAx>
        <c:axId val="68172032"/>
        <c:scaling>
          <c:orientation val="minMax"/>
        </c:scaling>
        <c:axPos val="l"/>
        <c:majorGridlines/>
        <c:numFmt formatCode="General" sourceLinked="1"/>
        <c:tickLblPos val="nextTo"/>
        <c:crossAx val="68170496"/>
        <c:crosses val="autoZero"/>
        <c:crossBetween val="between"/>
      </c:valAx>
    </c:plotArea>
    <c:legend>
      <c:legendPos val="r"/>
      <c:layout/>
    </c:legend>
    <c:plotVisOnly val="1"/>
    <c:dispBlanksAs val="gap"/>
  </c:chart>
  <c:txPr>
    <a:bodyPr/>
    <a:lstStyle/>
    <a:p>
      <a:pPr>
        <a:defRPr sz="2000">
          <a:latin typeface="Aachen-Light" pitchFamily="2" charset="0"/>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autoTitleDeleted val="1"/>
    <c:plotArea>
      <c:layout/>
      <c:barChart>
        <c:barDir val="col"/>
        <c:grouping val="clustered"/>
        <c:ser>
          <c:idx val="0"/>
          <c:order val="0"/>
          <c:tx>
            <c:strRef>
              <c:f>[Book1]Sheet2!$A$4</c:f>
              <c:strCache>
                <c:ptCount val="1"/>
                <c:pt idx="0">
                  <c:v>2014-15</c:v>
                </c:pt>
              </c:strCache>
            </c:strRef>
          </c:tx>
          <c:cat>
            <c:multiLvlStrRef>
              <c:f>[Book1]Sheet2!$B$2:$G$3</c:f>
              <c:multiLvlStrCache>
                <c:ptCount val="6"/>
                <c:lvl>
                  <c:pt idx="0">
                    <c:v>Appeared</c:v>
                  </c:pt>
                  <c:pt idx="1">
                    <c:v>passed</c:v>
                  </c:pt>
                  <c:pt idx="2">
                    <c:v>Appeared</c:v>
                  </c:pt>
                  <c:pt idx="3">
                    <c:v>passed</c:v>
                  </c:pt>
                  <c:pt idx="4">
                    <c:v>Appeared</c:v>
                  </c:pt>
                  <c:pt idx="5">
                    <c:v>passed</c:v>
                  </c:pt>
                </c:lvl>
                <c:lvl>
                  <c:pt idx="0">
                    <c:v>       B.COM I</c:v>
                  </c:pt>
                  <c:pt idx="2">
                    <c:v>      BCOM II</c:v>
                  </c:pt>
                  <c:pt idx="4">
                    <c:v>        B.COM III</c:v>
                  </c:pt>
                </c:lvl>
              </c:multiLvlStrCache>
            </c:multiLvlStrRef>
          </c:cat>
          <c:val>
            <c:numRef>
              <c:f>[Book1]Sheet2!$B$4:$G$4</c:f>
              <c:numCache>
                <c:formatCode>General</c:formatCode>
                <c:ptCount val="6"/>
                <c:pt idx="0">
                  <c:v>56</c:v>
                </c:pt>
                <c:pt idx="1">
                  <c:v>18</c:v>
                </c:pt>
                <c:pt idx="2">
                  <c:v>9</c:v>
                </c:pt>
                <c:pt idx="3">
                  <c:v>6</c:v>
                </c:pt>
                <c:pt idx="4">
                  <c:v>4</c:v>
                </c:pt>
                <c:pt idx="5">
                  <c:v>3</c:v>
                </c:pt>
              </c:numCache>
            </c:numRef>
          </c:val>
          <c:extLst xmlns:c16r2="http://schemas.microsoft.com/office/drawing/2015/06/chart">
            <c:ext xmlns:c16="http://schemas.microsoft.com/office/drawing/2014/chart" uri="{C3380CC4-5D6E-409C-BE32-E72D297353CC}">
              <c16:uniqueId val="{00000000-A7A8-46F8-B34B-0DF7A872366D}"/>
            </c:ext>
          </c:extLst>
        </c:ser>
        <c:ser>
          <c:idx val="1"/>
          <c:order val="1"/>
          <c:tx>
            <c:strRef>
              <c:f>[Book1]Sheet2!$A$5</c:f>
              <c:strCache>
                <c:ptCount val="1"/>
                <c:pt idx="0">
                  <c:v>2015-16</c:v>
                </c:pt>
              </c:strCache>
            </c:strRef>
          </c:tx>
          <c:cat>
            <c:multiLvlStrRef>
              <c:f>[Book1]Sheet2!$B$2:$G$3</c:f>
              <c:multiLvlStrCache>
                <c:ptCount val="6"/>
                <c:lvl>
                  <c:pt idx="0">
                    <c:v>Appeared</c:v>
                  </c:pt>
                  <c:pt idx="1">
                    <c:v>passed</c:v>
                  </c:pt>
                  <c:pt idx="2">
                    <c:v>Appeared</c:v>
                  </c:pt>
                  <c:pt idx="3">
                    <c:v>passed</c:v>
                  </c:pt>
                  <c:pt idx="4">
                    <c:v>Appeared</c:v>
                  </c:pt>
                  <c:pt idx="5">
                    <c:v>passed</c:v>
                  </c:pt>
                </c:lvl>
                <c:lvl>
                  <c:pt idx="0">
                    <c:v>       B.COM I</c:v>
                  </c:pt>
                  <c:pt idx="2">
                    <c:v>      BCOM II</c:v>
                  </c:pt>
                  <c:pt idx="4">
                    <c:v>        B.COM III</c:v>
                  </c:pt>
                </c:lvl>
              </c:multiLvlStrCache>
            </c:multiLvlStrRef>
          </c:cat>
          <c:val>
            <c:numRef>
              <c:f>[Book1]Sheet2!$B$5:$G$5</c:f>
              <c:numCache>
                <c:formatCode>General</c:formatCode>
                <c:ptCount val="6"/>
                <c:pt idx="0">
                  <c:v>53</c:v>
                </c:pt>
                <c:pt idx="1">
                  <c:v>35</c:v>
                </c:pt>
                <c:pt idx="2">
                  <c:v>19</c:v>
                </c:pt>
                <c:pt idx="3">
                  <c:v>16</c:v>
                </c:pt>
                <c:pt idx="4">
                  <c:v>10</c:v>
                </c:pt>
                <c:pt idx="5">
                  <c:v>0</c:v>
                </c:pt>
              </c:numCache>
            </c:numRef>
          </c:val>
          <c:extLst xmlns:c16r2="http://schemas.microsoft.com/office/drawing/2015/06/chart">
            <c:ext xmlns:c16="http://schemas.microsoft.com/office/drawing/2014/chart" uri="{C3380CC4-5D6E-409C-BE32-E72D297353CC}">
              <c16:uniqueId val="{00000001-A7A8-46F8-B34B-0DF7A872366D}"/>
            </c:ext>
          </c:extLst>
        </c:ser>
        <c:ser>
          <c:idx val="2"/>
          <c:order val="2"/>
          <c:tx>
            <c:strRef>
              <c:f>[Book1]Sheet2!$A$6</c:f>
              <c:strCache>
                <c:ptCount val="1"/>
                <c:pt idx="0">
                  <c:v>2016-17</c:v>
                </c:pt>
              </c:strCache>
            </c:strRef>
          </c:tx>
          <c:cat>
            <c:multiLvlStrRef>
              <c:f>[Book1]Sheet2!$B$2:$G$3</c:f>
              <c:multiLvlStrCache>
                <c:ptCount val="6"/>
                <c:lvl>
                  <c:pt idx="0">
                    <c:v>Appeared</c:v>
                  </c:pt>
                  <c:pt idx="1">
                    <c:v>passed</c:v>
                  </c:pt>
                  <c:pt idx="2">
                    <c:v>Appeared</c:v>
                  </c:pt>
                  <c:pt idx="3">
                    <c:v>passed</c:v>
                  </c:pt>
                  <c:pt idx="4">
                    <c:v>Appeared</c:v>
                  </c:pt>
                  <c:pt idx="5">
                    <c:v>passed</c:v>
                  </c:pt>
                </c:lvl>
                <c:lvl>
                  <c:pt idx="0">
                    <c:v>       B.COM I</c:v>
                  </c:pt>
                  <c:pt idx="2">
                    <c:v>      BCOM II</c:v>
                  </c:pt>
                  <c:pt idx="4">
                    <c:v>        B.COM III</c:v>
                  </c:pt>
                </c:lvl>
              </c:multiLvlStrCache>
            </c:multiLvlStrRef>
          </c:cat>
          <c:val>
            <c:numRef>
              <c:f>[Book1]Sheet2!$B$6:$G$6</c:f>
              <c:numCache>
                <c:formatCode>General</c:formatCode>
                <c:ptCount val="6"/>
                <c:pt idx="0">
                  <c:v>42</c:v>
                </c:pt>
                <c:pt idx="1">
                  <c:v>15</c:v>
                </c:pt>
                <c:pt idx="2">
                  <c:v>42</c:v>
                </c:pt>
                <c:pt idx="3">
                  <c:v>20</c:v>
                </c:pt>
                <c:pt idx="4">
                  <c:v>20</c:v>
                </c:pt>
                <c:pt idx="5">
                  <c:v>18</c:v>
                </c:pt>
              </c:numCache>
            </c:numRef>
          </c:val>
          <c:extLst xmlns:c16r2="http://schemas.microsoft.com/office/drawing/2015/06/chart">
            <c:ext xmlns:c16="http://schemas.microsoft.com/office/drawing/2014/chart" uri="{C3380CC4-5D6E-409C-BE32-E72D297353CC}">
              <c16:uniqueId val="{00000002-A7A8-46F8-B34B-0DF7A872366D}"/>
            </c:ext>
          </c:extLst>
        </c:ser>
        <c:ser>
          <c:idx val="3"/>
          <c:order val="3"/>
          <c:tx>
            <c:strRef>
              <c:f>[Book1]Sheet2!$A$7</c:f>
              <c:strCache>
                <c:ptCount val="1"/>
                <c:pt idx="0">
                  <c:v>2017-8</c:v>
                </c:pt>
              </c:strCache>
            </c:strRef>
          </c:tx>
          <c:cat>
            <c:multiLvlStrRef>
              <c:f>[Book1]Sheet2!$B$2:$G$3</c:f>
              <c:multiLvlStrCache>
                <c:ptCount val="6"/>
                <c:lvl>
                  <c:pt idx="0">
                    <c:v>Appeared</c:v>
                  </c:pt>
                  <c:pt idx="1">
                    <c:v>passed</c:v>
                  </c:pt>
                  <c:pt idx="2">
                    <c:v>Appeared</c:v>
                  </c:pt>
                  <c:pt idx="3">
                    <c:v>passed</c:v>
                  </c:pt>
                  <c:pt idx="4">
                    <c:v>Appeared</c:v>
                  </c:pt>
                  <c:pt idx="5">
                    <c:v>passed</c:v>
                  </c:pt>
                </c:lvl>
                <c:lvl>
                  <c:pt idx="0">
                    <c:v>       B.COM I</c:v>
                  </c:pt>
                  <c:pt idx="2">
                    <c:v>      BCOM II</c:v>
                  </c:pt>
                  <c:pt idx="4">
                    <c:v>        B.COM III</c:v>
                  </c:pt>
                </c:lvl>
              </c:multiLvlStrCache>
            </c:multiLvlStrRef>
          </c:cat>
          <c:val>
            <c:numRef>
              <c:f>[Book1]Sheet2!$B$7:$G$7</c:f>
              <c:numCache>
                <c:formatCode>General</c:formatCode>
                <c:ptCount val="6"/>
                <c:pt idx="0">
                  <c:v>45</c:v>
                </c:pt>
                <c:pt idx="1">
                  <c:v>23</c:v>
                </c:pt>
                <c:pt idx="2">
                  <c:v>29</c:v>
                </c:pt>
                <c:pt idx="3">
                  <c:v>15</c:v>
                </c:pt>
                <c:pt idx="4">
                  <c:v>34</c:v>
                </c:pt>
                <c:pt idx="5">
                  <c:v>13</c:v>
                </c:pt>
              </c:numCache>
            </c:numRef>
          </c:val>
          <c:extLst xmlns:c16r2="http://schemas.microsoft.com/office/drawing/2015/06/chart">
            <c:ext xmlns:c16="http://schemas.microsoft.com/office/drawing/2014/chart" uri="{C3380CC4-5D6E-409C-BE32-E72D297353CC}">
              <c16:uniqueId val="{00000003-A7A8-46F8-B34B-0DF7A872366D}"/>
            </c:ext>
          </c:extLst>
        </c:ser>
        <c:ser>
          <c:idx val="4"/>
          <c:order val="4"/>
          <c:tx>
            <c:strRef>
              <c:f>[Book1]Sheet2!$A$8</c:f>
              <c:strCache>
                <c:ptCount val="1"/>
                <c:pt idx="0">
                  <c:v>2018-19</c:v>
                </c:pt>
              </c:strCache>
            </c:strRef>
          </c:tx>
          <c:cat>
            <c:multiLvlStrRef>
              <c:f>[Book1]Sheet2!$B$2:$G$3</c:f>
              <c:multiLvlStrCache>
                <c:ptCount val="6"/>
                <c:lvl>
                  <c:pt idx="0">
                    <c:v>Appeared</c:v>
                  </c:pt>
                  <c:pt idx="1">
                    <c:v>passed</c:v>
                  </c:pt>
                  <c:pt idx="2">
                    <c:v>Appeared</c:v>
                  </c:pt>
                  <c:pt idx="3">
                    <c:v>passed</c:v>
                  </c:pt>
                  <c:pt idx="4">
                    <c:v>Appeared</c:v>
                  </c:pt>
                  <c:pt idx="5">
                    <c:v>passed</c:v>
                  </c:pt>
                </c:lvl>
                <c:lvl>
                  <c:pt idx="0">
                    <c:v>       B.COM I</c:v>
                  </c:pt>
                  <c:pt idx="2">
                    <c:v>      BCOM II</c:v>
                  </c:pt>
                  <c:pt idx="4">
                    <c:v>        B.COM III</c:v>
                  </c:pt>
                </c:lvl>
              </c:multiLvlStrCache>
            </c:multiLvlStrRef>
          </c:cat>
          <c:val>
            <c:numRef>
              <c:f>[Book1]Sheet2!$B$8:$G$8</c:f>
              <c:numCache>
                <c:formatCode>General</c:formatCode>
                <c:ptCount val="6"/>
                <c:pt idx="0">
                  <c:v>57</c:v>
                </c:pt>
                <c:pt idx="1">
                  <c:v>57</c:v>
                </c:pt>
                <c:pt idx="2">
                  <c:v>18</c:v>
                </c:pt>
                <c:pt idx="3">
                  <c:v>18</c:v>
                </c:pt>
                <c:pt idx="4">
                  <c:v>15</c:v>
                </c:pt>
                <c:pt idx="5">
                  <c:v>14</c:v>
                </c:pt>
              </c:numCache>
            </c:numRef>
          </c:val>
          <c:extLst xmlns:c16r2="http://schemas.microsoft.com/office/drawing/2015/06/chart">
            <c:ext xmlns:c16="http://schemas.microsoft.com/office/drawing/2014/chart" uri="{C3380CC4-5D6E-409C-BE32-E72D297353CC}">
              <c16:uniqueId val="{00000004-A7A8-46F8-B34B-0DF7A872366D}"/>
            </c:ext>
          </c:extLst>
        </c:ser>
        <c:ser>
          <c:idx val="5"/>
          <c:order val="5"/>
          <c:tx>
            <c:strRef>
              <c:f>[Book1]Sheet2!$A$9</c:f>
              <c:strCache>
                <c:ptCount val="1"/>
                <c:pt idx="0">
                  <c:v>2019-20</c:v>
                </c:pt>
              </c:strCache>
            </c:strRef>
          </c:tx>
          <c:cat>
            <c:multiLvlStrRef>
              <c:f>[Book1]Sheet2!$B$2:$G$3</c:f>
              <c:multiLvlStrCache>
                <c:ptCount val="6"/>
                <c:lvl>
                  <c:pt idx="0">
                    <c:v>Appeared</c:v>
                  </c:pt>
                  <c:pt idx="1">
                    <c:v>passed</c:v>
                  </c:pt>
                  <c:pt idx="2">
                    <c:v>Appeared</c:v>
                  </c:pt>
                  <c:pt idx="3">
                    <c:v>passed</c:v>
                  </c:pt>
                  <c:pt idx="4">
                    <c:v>Appeared</c:v>
                  </c:pt>
                  <c:pt idx="5">
                    <c:v>passed</c:v>
                  </c:pt>
                </c:lvl>
                <c:lvl>
                  <c:pt idx="0">
                    <c:v>       B.COM I</c:v>
                  </c:pt>
                  <c:pt idx="2">
                    <c:v>      BCOM II</c:v>
                  </c:pt>
                  <c:pt idx="4">
                    <c:v>        B.COM III</c:v>
                  </c:pt>
                </c:lvl>
              </c:multiLvlStrCache>
            </c:multiLvlStrRef>
          </c:cat>
          <c:val>
            <c:numRef>
              <c:f>[Book1]Sheet2!$B$9:$G$9</c:f>
              <c:numCache>
                <c:formatCode>General</c:formatCode>
                <c:ptCount val="6"/>
                <c:pt idx="0">
                  <c:v>56</c:v>
                </c:pt>
                <c:pt idx="1">
                  <c:v>56</c:v>
                </c:pt>
                <c:pt idx="2">
                  <c:v>45</c:v>
                </c:pt>
                <c:pt idx="3">
                  <c:v>45</c:v>
                </c:pt>
                <c:pt idx="4">
                  <c:v>34</c:v>
                </c:pt>
                <c:pt idx="5">
                  <c:v>29</c:v>
                </c:pt>
              </c:numCache>
            </c:numRef>
          </c:val>
          <c:extLst xmlns:c16r2="http://schemas.microsoft.com/office/drawing/2015/06/chart">
            <c:ext xmlns:c16="http://schemas.microsoft.com/office/drawing/2014/chart" uri="{C3380CC4-5D6E-409C-BE32-E72D297353CC}">
              <c16:uniqueId val="{00000005-A7A8-46F8-B34B-0DF7A872366D}"/>
            </c:ext>
          </c:extLst>
        </c:ser>
        <c:gapWidth val="55"/>
        <c:axId val="69620096"/>
        <c:axId val="69621632"/>
      </c:barChart>
      <c:catAx>
        <c:axId val="69620096"/>
        <c:scaling>
          <c:orientation val="minMax"/>
        </c:scaling>
        <c:axPos val="b"/>
        <c:numFmt formatCode="General" sourceLinked="0"/>
        <c:majorTickMark val="none"/>
        <c:tickLblPos val="nextTo"/>
        <c:crossAx val="69621632"/>
        <c:crosses val="autoZero"/>
        <c:auto val="1"/>
        <c:lblAlgn val="ctr"/>
        <c:lblOffset val="100"/>
      </c:catAx>
      <c:valAx>
        <c:axId val="69621632"/>
        <c:scaling>
          <c:orientation val="minMax"/>
        </c:scaling>
        <c:axPos val="l"/>
        <c:majorGridlines/>
        <c:numFmt formatCode="General" sourceLinked="1"/>
        <c:majorTickMark val="none"/>
        <c:tickLblPos val="nextTo"/>
        <c:crossAx val="69620096"/>
        <c:crosses val="autoZero"/>
        <c:crossBetween val="between"/>
      </c:valAx>
    </c:plotArea>
    <c:legend>
      <c:legendPos val="r"/>
    </c:legend>
    <c:plotVisOnly val="1"/>
    <c:dispBlanksAs val="gap"/>
  </c:chart>
  <c:txPr>
    <a:bodyPr/>
    <a:lstStyle/>
    <a:p>
      <a:pPr>
        <a:defRPr sz="2000">
          <a:latin typeface="Aachen-Light" pitchFamily="2" charset="0"/>
        </a:defRPr>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F6C164-A6A5-45CB-ACB3-C6A72371080A}" type="doc">
      <dgm:prSet loTypeId="urn:microsoft.com/office/officeart/2005/8/layout/cycle6" loCatId="cycle" qsTypeId="urn:microsoft.com/office/officeart/2005/8/quickstyle/simple2" qsCatId="simple" csTypeId="urn:microsoft.com/office/officeart/2005/8/colors/accent2_2" csCatId="accent2" phldr="1"/>
      <dgm:spPr/>
      <dgm:t>
        <a:bodyPr/>
        <a:lstStyle/>
        <a:p>
          <a:endParaRPr lang="en-US"/>
        </a:p>
      </dgm:t>
    </dgm:pt>
    <dgm:pt modelId="{789B65B9-42AF-4188-8EDC-3DB5C150E5D6}">
      <dgm:prSet phldrT="[Text]" custT="1"/>
      <dgm:spPr/>
      <dgm:t>
        <a:bodyPr/>
        <a:lstStyle/>
        <a:p>
          <a:r>
            <a:rPr lang="en-IN" sz="2400" b="0" dirty="0">
              <a:latin typeface="Calibri" pitchFamily="34" charset="0"/>
              <a:cs typeface="Calibri" pitchFamily="34" charset="0"/>
            </a:rPr>
            <a:t>NSS</a:t>
          </a:r>
          <a:endParaRPr lang="en-US" sz="2400" b="0" dirty="0">
            <a:latin typeface="Calibri" pitchFamily="34" charset="0"/>
            <a:cs typeface="Calibri" pitchFamily="34" charset="0"/>
          </a:endParaRPr>
        </a:p>
      </dgm:t>
    </dgm:pt>
    <dgm:pt modelId="{9E13227B-8F59-4733-81BD-ECA4ACEC73C3}" type="parTrans" cxnId="{79BABE63-F1DF-4038-A2F1-52B7B3D3347C}">
      <dgm:prSet/>
      <dgm:spPr/>
      <dgm:t>
        <a:bodyPr/>
        <a:lstStyle/>
        <a:p>
          <a:endParaRPr lang="en-US" sz="2400" b="0">
            <a:latin typeface="Calibri" pitchFamily="34" charset="0"/>
            <a:cs typeface="Calibri" pitchFamily="34" charset="0"/>
          </a:endParaRPr>
        </a:p>
      </dgm:t>
    </dgm:pt>
    <dgm:pt modelId="{30B37D99-4161-43F5-84BA-86BD2EB13209}" type="sibTrans" cxnId="{79BABE63-F1DF-4038-A2F1-52B7B3D3347C}">
      <dgm:prSet/>
      <dgm:spPr/>
      <dgm:t>
        <a:bodyPr/>
        <a:lstStyle/>
        <a:p>
          <a:endParaRPr lang="en-US" sz="2400" b="0">
            <a:latin typeface="Calibri" pitchFamily="34" charset="0"/>
            <a:cs typeface="Calibri" pitchFamily="34" charset="0"/>
          </a:endParaRPr>
        </a:p>
      </dgm:t>
    </dgm:pt>
    <dgm:pt modelId="{D1E6721A-A9D9-42B4-B360-69A9CE64CF29}">
      <dgm:prSet phldrT="[Text]" custT="1"/>
      <dgm:spPr/>
      <dgm:t>
        <a:bodyPr/>
        <a:lstStyle/>
        <a:p>
          <a:r>
            <a:rPr lang="en-IN" sz="2400" b="0" dirty="0">
              <a:latin typeface="Calibri" pitchFamily="34" charset="0"/>
              <a:cs typeface="Calibri" pitchFamily="34" charset="0"/>
            </a:rPr>
            <a:t>Sports</a:t>
          </a:r>
          <a:endParaRPr lang="en-US" sz="2400" b="0" dirty="0">
            <a:latin typeface="Calibri" pitchFamily="34" charset="0"/>
            <a:cs typeface="Calibri" pitchFamily="34" charset="0"/>
          </a:endParaRPr>
        </a:p>
      </dgm:t>
    </dgm:pt>
    <dgm:pt modelId="{6463B4E4-0B24-44B6-9F8A-4DCBF2000BCE}" type="parTrans" cxnId="{BD7C9A98-4408-4E04-8DBD-D203B55F569B}">
      <dgm:prSet/>
      <dgm:spPr/>
      <dgm:t>
        <a:bodyPr/>
        <a:lstStyle/>
        <a:p>
          <a:endParaRPr lang="en-US" sz="2400" b="0">
            <a:latin typeface="Calibri" pitchFamily="34" charset="0"/>
            <a:cs typeface="Calibri" pitchFamily="34" charset="0"/>
          </a:endParaRPr>
        </a:p>
      </dgm:t>
    </dgm:pt>
    <dgm:pt modelId="{3491FE45-8B5D-4F84-8F92-8E2AA12B8498}" type="sibTrans" cxnId="{BD7C9A98-4408-4E04-8DBD-D203B55F569B}">
      <dgm:prSet/>
      <dgm:spPr/>
      <dgm:t>
        <a:bodyPr/>
        <a:lstStyle/>
        <a:p>
          <a:endParaRPr lang="en-US" sz="2400" b="0">
            <a:latin typeface="Calibri" pitchFamily="34" charset="0"/>
            <a:cs typeface="Calibri" pitchFamily="34" charset="0"/>
          </a:endParaRPr>
        </a:p>
      </dgm:t>
    </dgm:pt>
    <dgm:pt modelId="{117F96DA-9B8F-470B-90B2-BBDFA76F9429}">
      <dgm:prSet phldrT="[Text]" custT="1"/>
      <dgm:spPr/>
      <dgm:t>
        <a:bodyPr/>
        <a:lstStyle/>
        <a:p>
          <a:r>
            <a:rPr lang="en-IN" sz="2400" b="0" dirty="0">
              <a:latin typeface="Calibri" pitchFamily="34" charset="0"/>
              <a:cs typeface="Calibri" pitchFamily="34" charset="0"/>
            </a:rPr>
            <a:t>Cultural Activities</a:t>
          </a:r>
          <a:endParaRPr lang="en-US" sz="2400" b="0" dirty="0">
            <a:latin typeface="Calibri" pitchFamily="34" charset="0"/>
            <a:cs typeface="Calibri" pitchFamily="34" charset="0"/>
          </a:endParaRPr>
        </a:p>
      </dgm:t>
    </dgm:pt>
    <dgm:pt modelId="{CE7B30FA-88D2-4180-AA3C-AE40983A1DC3}" type="parTrans" cxnId="{6C8A9AE0-E032-4057-AB4D-4E6B6D06B2E2}">
      <dgm:prSet/>
      <dgm:spPr/>
      <dgm:t>
        <a:bodyPr/>
        <a:lstStyle/>
        <a:p>
          <a:endParaRPr lang="en-US" sz="2400" b="0">
            <a:latin typeface="Calibri" pitchFamily="34" charset="0"/>
            <a:cs typeface="Calibri" pitchFamily="34" charset="0"/>
          </a:endParaRPr>
        </a:p>
      </dgm:t>
    </dgm:pt>
    <dgm:pt modelId="{905D24B0-BA28-4E8D-97DD-BE65532CE240}" type="sibTrans" cxnId="{6C8A9AE0-E032-4057-AB4D-4E6B6D06B2E2}">
      <dgm:prSet/>
      <dgm:spPr/>
      <dgm:t>
        <a:bodyPr/>
        <a:lstStyle/>
        <a:p>
          <a:endParaRPr lang="en-US" sz="2400" b="0">
            <a:latin typeface="Calibri" pitchFamily="34" charset="0"/>
            <a:cs typeface="Calibri" pitchFamily="34" charset="0"/>
          </a:endParaRPr>
        </a:p>
      </dgm:t>
    </dgm:pt>
    <dgm:pt modelId="{0485DAD4-2DB7-4B86-978E-399260627429}">
      <dgm:prSet phldrT="[Text]" custT="1"/>
      <dgm:spPr/>
      <dgm:t>
        <a:bodyPr/>
        <a:lstStyle/>
        <a:p>
          <a:r>
            <a:rPr lang="en-IN" sz="2400" b="0" dirty="0">
              <a:latin typeface="Calibri" pitchFamily="34" charset="0"/>
              <a:cs typeface="Calibri" pitchFamily="34" charset="0"/>
            </a:rPr>
            <a:t>Red Cross</a:t>
          </a:r>
          <a:endParaRPr lang="en-US" sz="2400" b="0" dirty="0">
            <a:latin typeface="Calibri" pitchFamily="34" charset="0"/>
            <a:cs typeface="Calibri" pitchFamily="34" charset="0"/>
          </a:endParaRPr>
        </a:p>
      </dgm:t>
    </dgm:pt>
    <dgm:pt modelId="{08835718-EEA6-4885-8DB9-2AEFA7E6616C}" type="parTrans" cxnId="{7561EB98-9947-41C4-9310-CFD82929C444}">
      <dgm:prSet/>
      <dgm:spPr/>
      <dgm:t>
        <a:bodyPr/>
        <a:lstStyle/>
        <a:p>
          <a:endParaRPr lang="en-US" sz="2400" b="0">
            <a:latin typeface="Calibri" pitchFamily="34" charset="0"/>
            <a:cs typeface="Calibri" pitchFamily="34" charset="0"/>
          </a:endParaRPr>
        </a:p>
      </dgm:t>
    </dgm:pt>
    <dgm:pt modelId="{06965015-12FA-4752-8888-74EE5375F9C3}" type="sibTrans" cxnId="{7561EB98-9947-41C4-9310-CFD82929C444}">
      <dgm:prSet/>
      <dgm:spPr/>
      <dgm:t>
        <a:bodyPr/>
        <a:lstStyle/>
        <a:p>
          <a:endParaRPr lang="en-US" sz="2400" b="0">
            <a:latin typeface="Calibri" pitchFamily="34" charset="0"/>
            <a:cs typeface="Calibri" pitchFamily="34" charset="0"/>
          </a:endParaRPr>
        </a:p>
      </dgm:t>
    </dgm:pt>
    <dgm:pt modelId="{79141E10-E1FF-4571-82EF-4AF2BD6C958B}">
      <dgm:prSet phldrT="[Text]" custT="1"/>
      <dgm:spPr/>
      <dgm:t>
        <a:bodyPr/>
        <a:lstStyle/>
        <a:p>
          <a:r>
            <a:rPr lang="en-IN" sz="2400" b="0" dirty="0">
              <a:latin typeface="Calibri" pitchFamily="34" charset="0"/>
              <a:cs typeface="Calibri" pitchFamily="34" charset="0"/>
            </a:rPr>
            <a:t>English Language Labs</a:t>
          </a:r>
          <a:endParaRPr lang="en-US" sz="2400" b="0" dirty="0">
            <a:latin typeface="Calibri" pitchFamily="34" charset="0"/>
            <a:cs typeface="Calibri" pitchFamily="34" charset="0"/>
          </a:endParaRPr>
        </a:p>
      </dgm:t>
    </dgm:pt>
    <dgm:pt modelId="{EC8C7B60-43BB-4D38-B8FF-0EC24C765B1E}" type="parTrans" cxnId="{C1F1D4EB-96DE-43D2-974A-BE897CF0C0E9}">
      <dgm:prSet/>
      <dgm:spPr/>
      <dgm:t>
        <a:bodyPr/>
        <a:lstStyle/>
        <a:p>
          <a:endParaRPr lang="en-US" sz="2400" b="0">
            <a:latin typeface="Calibri" pitchFamily="34" charset="0"/>
            <a:cs typeface="Calibri" pitchFamily="34" charset="0"/>
          </a:endParaRPr>
        </a:p>
      </dgm:t>
    </dgm:pt>
    <dgm:pt modelId="{4DC44B36-133B-4E93-9EED-B675520C769D}" type="sibTrans" cxnId="{C1F1D4EB-96DE-43D2-974A-BE897CF0C0E9}">
      <dgm:prSet/>
      <dgm:spPr/>
      <dgm:t>
        <a:bodyPr/>
        <a:lstStyle/>
        <a:p>
          <a:endParaRPr lang="en-US" sz="2400" b="0">
            <a:latin typeface="Calibri" pitchFamily="34" charset="0"/>
            <a:cs typeface="Calibri" pitchFamily="34" charset="0"/>
          </a:endParaRPr>
        </a:p>
      </dgm:t>
    </dgm:pt>
    <dgm:pt modelId="{7AAE4ED8-69B9-48FE-9E99-E3FBD6E5D355}" type="pres">
      <dgm:prSet presAssocID="{8CF6C164-A6A5-45CB-ACB3-C6A72371080A}" presName="cycle" presStyleCnt="0">
        <dgm:presLayoutVars>
          <dgm:dir/>
          <dgm:resizeHandles val="exact"/>
        </dgm:presLayoutVars>
      </dgm:prSet>
      <dgm:spPr/>
      <dgm:t>
        <a:bodyPr/>
        <a:lstStyle/>
        <a:p>
          <a:endParaRPr lang="en-US"/>
        </a:p>
      </dgm:t>
    </dgm:pt>
    <dgm:pt modelId="{FFE8A7AA-2045-4DD0-BE01-75CEF278AF6C}" type="pres">
      <dgm:prSet presAssocID="{789B65B9-42AF-4188-8EDC-3DB5C150E5D6}" presName="node" presStyleLbl="node1" presStyleIdx="0" presStyleCnt="5">
        <dgm:presLayoutVars>
          <dgm:bulletEnabled val="1"/>
        </dgm:presLayoutVars>
      </dgm:prSet>
      <dgm:spPr/>
      <dgm:t>
        <a:bodyPr/>
        <a:lstStyle/>
        <a:p>
          <a:endParaRPr lang="en-US"/>
        </a:p>
      </dgm:t>
    </dgm:pt>
    <dgm:pt modelId="{622AD51E-719E-49A2-966E-8C32E31414BF}" type="pres">
      <dgm:prSet presAssocID="{789B65B9-42AF-4188-8EDC-3DB5C150E5D6}" presName="spNode" presStyleCnt="0"/>
      <dgm:spPr/>
    </dgm:pt>
    <dgm:pt modelId="{F557D7FD-0427-444C-8A1A-980C10CFD8E4}" type="pres">
      <dgm:prSet presAssocID="{30B37D99-4161-43F5-84BA-86BD2EB13209}" presName="sibTrans" presStyleLbl="sibTrans1D1" presStyleIdx="0" presStyleCnt="5"/>
      <dgm:spPr/>
      <dgm:t>
        <a:bodyPr/>
        <a:lstStyle/>
        <a:p>
          <a:endParaRPr lang="en-US"/>
        </a:p>
      </dgm:t>
    </dgm:pt>
    <dgm:pt modelId="{96802759-2D3D-497E-AF0E-90B89B57D204}" type="pres">
      <dgm:prSet presAssocID="{D1E6721A-A9D9-42B4-B360-69A9CE64CF29}" presName="node" presStyleLbl="node1" presStyleIdx="1" presStyleCnt="5">
        <dgm:presLayoutVars>
          <dgm:bulletEnabled val="1"/>
        </dgm:presLayoutVars>
      </dgm:prSet>
      <dgm:spPr/>
      <dgm:t>
        <a:bodyPr/>
        <a:lstStyle/>
        <a:p>
          <a:endParaRPr lang="en-US"/>
        </a:p>
      </dgm:t>
    </dgm:pt>
    <dgm:pt modelId="{25CDDE59-7A1B-42EE-AD02-505191523E02}" type="pres">
      <dgm:prSet presAssocID="{D1E6721A-A9D9-42B4-B360-69A9CE64CF29}" presName="spNode" presStyleCnt="0"/>
      <dgm:spPr/>
    </dgm:pt>
    <dgm:pt modelId="{A65727E0-498A-41BB-81D9-DEF9C2530690}" type="pres">
      <dgm:prSet presAssocID="{3491FE45-8B5D-4F84-8F92-8E2AA12B8498}" presName="sibTrans" presStyleLbl="sibTrans1D1" presStyleIdx="1" presStyleCnt="5"/>
      <dgm:spPr/>
      <dgm:t>
        <a:bodyPr/>
        <a:lstStyle/>
        <a:p>
          <a:endParaRPr lang="en-US"/>
        </a:p>
      </dgm:t>
    </dgm:pt>
    <dgm:pt modelId="{758416C7-BD69-4661-B2A9-0A80E369A1F1}" type="pres">
      <dgm:prSet presAssocID="{117F96DA-9B8F-470B-90B2-BBDFA76F9429}" presName="node" presStyleLbl="node1" presStyleIdx="2" presStyleCnt="5" custScaleX="153935">
        <dgm:presLayoutVars>
          <dgm:bulletEnabled val="1"/>
        </dgm:presLayoutVars>
      </dgm:prSet>
      <dgm:spPr/>
      <dgm:t>
        <a:bodyPr/>
        <a:lstStyle/>
        <a:p>
          <a:endParaRPr lang="en-US"/>
        </a:p>
      </dgm:t>
    </dgm:pt>
    <dgm:pt modelId="{9E33B9FE-0C3A-457F-8149-A937CB87D9E6}" type="pres">
      <dgm:prSet presAssocID="{117F96DA-9B8F-470B-90B2-BBDFA76F9429}" presName="spNode" presStyleCnt="0"/>
      <dgm:spPr/>
    </dgm:pt>
    <dgm:pt modelId="{BCDC9E98-D1E8-4A7E-A5A0-0A9058871D07}" type="pres">
      <dgm:prSet presAssocID="{905D24B0-BA28-4E8D-97DD-BE65532CE240}" presName="sibTrans" presStyleLbl="sibTrans1D1" presStyleIdx="2" presStyleCnt="5"/>
      <dgm:spPr/>
      <dgm:t>
        <a:bodyPr/>
        <a:lstStyle/>
        <a:p>
          <a:endParaRPr lang="en-US"/>
        </a:p>
      </dgm:t>
    </dgm:pt>
    <dgm:pt modelId="{AA5C74A2-31BA-45DA-9D7C-1A45AFE0A91A}" type="pres">
      <dgm:prSet presAssocID="{0485DAD4-2DB7-4B86-978E-399260627429}" presName="node" presStyleLbl="node1" presStyleIdx="3" presStyleCnt="5">
        <dgm:presLayoutVars>
          <dgm:bulletEnabled val="1"/>
        </dgm:presLayoutVars>
      </dgm:prSet>
      <dgm:spPr/>
      <dgm:t>
        <a:bodyPr/>
        <a:lstStyle/>
        <a:p>
          <a:endParaRPr lang="en-US"/>
        </a:p>
      </dgm:t>
    </dgm:pt>
    <dgm:pt modelId="{C574D538-4AF4-4613-9D3C-C6AA5512CEE1}" type="pres">
      <dgm:prSet presAssocID="{0485DAD4-2DB7-4B86-978E-399260627429}" presName="spNode" presStyleCnt="0"/>
      <dgm:spPr/>
    </dgm:pt>
    <dgm:pt modelId="{CE98378A-C50B-4D89-8153-6279C602A558}" type="pres">
      <dgm:prSet presAssocID="{06965015-12FA-4752-8888-74EE5375F9C3}" presName="sibTrans" presStyleLbl="sibTrans1D1" presStyleIdx="3" presStyleCnt="5"/>
      <dgm:spPr/>
      <dgm:t>
        <a:bodyPr/>
        <a:lstStyle/>
        <a:p>
          <a:endParaRPr lang="en-US"/>
        </a:p>
      </dgm:t>
    </dgm:pt>
    <dgm:pt modelId="{B17C85AF-4EFD-4D95-A140-525DFC1D919F}" type="pres">
      <dgm:prSet presAssocID="{79141E10-E1FF-4571-82EF-4AF2BD6C958B}" presName="node" presStyleLbl="node1" presStyleIdx="4" presStyleCnt="5" custScaleX="150541">
        <dgm:presLayoutVars>
          <dgm:bulletEnabled val="1"/>
        </dgm:presLayoutVars>
      </dgm:prSet>
      <dgm:spPr/>
      <dgm:t>
        <a:bodyPr/>
        <a:lstStyle/>
        <a:p>
          <a:endParaRPr lang="en-US"/>
        </a:p>
      </dgm:t>
    </dgm:pt>
    <dgm:pt modelId="{EDB35157-700C-4DBC-AECD-648FB0C8D370}" type="pres">
      <dgm:prSet presAssocID="{79141E10-E1FF-4571-82EF-4AF2BD6C958B}" presName="spNode" presStyleCnt="0"/>
      <dgm:spPr/>
    </dgm:pt>
    <dgm:pt modelId="{E8E9E851-3C2D-43E4-A8C5-8BF14B3A1C14}" type="pres">
      <dgm:prSet presAssocID="{4DC44B36-133B-4E93-9EED-B675520C769D}" presName="sibTrans" presStyleLbl="sibTrans1D1" presStyleIdx="4" presStyleCnt="5"/>
      <dgm:spPr/>
      <dgm:t>
        <a:bodyPr/>
        <a:lstStyle/>
        <a:p>
          <a:endParaRPr lang="en-US"/>
        </a:p>
      </dgm:t>
    </dgm:pt>
  </dgm:ptLst>
  <dgm:cxnLst>
    <dgm:cxn modelId="{17FDD795-ADDC-48EB-B883-3695D59F1B0C}" type="presOf" srcId="{0485DAD4-2DB7-4B86-978E-399260627429}" destId="{AA5C74A2-31BA-45DA-9D7C-1A45AFE0A91A}" srcOrd="0" destOrd="0" presId="urn:microsoft.com/office/officeart/2005/8/layout/cycle6"/>
    <dgm:cxn modelId="{27C70561-9759-4A64-AF42-9B2BFB509B3A}" type="presOf" srcId="{06965015-12FA-4752-8888-74EE5375F9C3}" destId="{CE98378A-C50B-4D89-8153-6279C602A558}" srcOrd="0" destOrd="0" presId="urn:microsoft.com/office/officeart/2005/8/layout/cycle6"/>
    <dgm:cxn modelId="{6F50BA63-D7E6-440C-9550-A6B3737BFB75}" type="presOf" srcId="{117F96DA-9B8F-470B-90B2-BBDFA76F9429}" destId="{758416C7-BD69-4661-B2A9-0A80E369A1F1}" srcOrd="0" destOrd="0" presId="urn:microsoft.com/office/officeart/2005/8/layout/cycle6"/>
    <dgm:cxn modelId="{DE81FBC2-D3B4-4FDE-B68E-17088C767139}" type="presOf" srcId="{D1E6721A-A9D9-42B4-B360-69A9CE64CF29}" destId="{96802759-2D3D-497E-AF0E-90B89B57D204}" srcOrd="0" destOrd="0" presId="urn:microsoft.com/office/officeart/2005/8/layout/cycle6"/>
    <dgm:cxn modelId="{7561EB98-9947-41C4-9310-CFD82929C444}" srcId="{8CF6C164-A6A5-45CB-ACB3-C6A72371080A}" destId="{0485DAD4-2DB7-4B86-978E-399260627429}" srcOrd="3" destOrd="0" parTransId="{08835718-EEA6-4885-8DB9-2AEFA7E6616C}" sibTransId="{06965015-12FA-4752-8888-74EE5375F9C3}"/>
    <dgm:cxn modelId="{D79D19B8-F7A5-45F9-8610-F731EF560340}" type="presOf" srcId="{789B65B9-42AF-4188-8EDC-3DB5C150E5D6}" destId="{FFE8A7AA-2045-4DD0-BE01-75CEF278AF6C}" srcOrd="0" destOrd="0" presId="urn:microsoft.com/office/officeart/2005/8/layout/cycle6"/>
    <dgm:cxn modelId="{BD7C9A98-4408-4E04-8DBD-D203B55F569B}" srcId="{8CF6C164-A6A5-45CB-ACB3-C6A72371080A}" destId="{D1E6721A-A9D9-42B4-B360-69A9CE64CF29}" srcOrd="1" destOrd="0" parTransId="{6463B4E4-0B24-44B6-9F8A-4DCBF2000BCE}" sibTransId="{3491FE45-8B5D-4F84-8F92-8E2AA12B8498}"/>
    <dgm:cxn modelId="{FBFB520E-FC20-475B-8FCB-BAC2829ACEE1}" type="presOf" srcId="{79141E10-E1FF-4571-82EF-4AF2BD6C958B}" destId="{B17C85AF-4EFD-4D95-A140-525DFC1D919F}" srcOrd="0" destOrd="0" presId="urn:microsoft.com/office/officeart/2005/8/layout/cycle6"/>
    <dgm:cxn modelId="{331BDDC6-8498-49ED-92F7-5467E841D3DC}" type="presOf" srcId="{3491FE45-8B5D-4F84-8F92-8E2AA12B8498}" destId="{A65727E0-498A-41BB-81D9-DEF9C2530690}" srcOrd="0" destOrd="0" presId="urn:microsoft.com/office/officeart/2005/8/layout/cycle6"/>
    <dgm:cxn modelId="{A2E9F134-7EBB-412F-855B-5BF61C661F94}" type="presOf" srcId="{905D24B0-BA28-4E8D-97DD-BE65532CE240}" destId="{BCDC9E98-D1E8-4A7E-A5A0-0A9058871D07}" srcOrd="0" destOrd="0" presId="urn:microsoft.com/office/officeart/2005/8/layout/cycle6"/>
    <dgm:cxn modelId="{C1F1D4EB-96DE-43D2-974A-BE897CF0C0E9}" srcId="{8CF6C164-A6A5-45CB-ACB3-C6A72371080A}" destId="{79141E10-E1FF-4571-82EF-4AF2BD6C958B}" srcOrd="4" destOrd="0" parTransId="{EC8C7B60-43BB-4D38-B8FF-0EC24C765B1E}" sibTransId="{4DC44B36-133B-4E93-9EED-B675520C769D}"/>
    <dgm:cxn modelId="{79BABE63-F1DF-4038-A2F1-52B7B3D3347C}" srcId="{8CF6C164-A6A5-45CB-ACB3-C6A72371080A}" destId="{789B65B9-42AF-4188-8EDC-3DB5C150E5D6}" srcOrd="0" destOrd="0" parTransId="{9E13227B-8F59-4733-81BD-ECA4ACEC73C3}" sibTransId="{30B37D99-4161-43F5-84BA-86BD2EB13209}"/>
    <dgm:cxn modelId="{0A6EFAE2-7580-442A-B878-F75C6262A28F}" type="presOf" srcId="{4DC44B36-133B-4E93-9EED-B675520C769D}" destId="{E8E9E851-3C2D-43E4-A8C5-8BF14B3A1C14}" srcOrd="0" destOrd="0" presId="urn:microsoft.com/office/officeart/2005/8/layout/cycle6"/>
    <dgm:cxn modelId="{6C8A9AE0-E032-4057-AB4D-4E6B6D06B2E2}" srcId="{8CF6C164-A6A5-45CB-ACB3-C6A72371080A}" destId="{117F96DA-9B8F-470B-90B2-BBDFA76F9429}" srcOrd="2" destOrd="0" parTransId="{CE7B30FA-88D2-4180-AA3C-AE40983A1DC3}" sibTransId="{905D24B0-BA28-4E8D-97DD-BE65532CE240}"/>
    <dgm:cxn modelId="{87D5E268-9AC0-4607-9ACD-B9E0AE309FEB}" type="presOf" srcId="{8CF6C164-A6A5-45CB-ACB3-C6A72371080A}" destId="{7AAE4ED8-69B9-48FE-9E99-E3FBD6E5D355}" srcOrd="0" destOrd="0" presId="urn:microsoft.com/office/officeart/2005/8/layout/cycle6"/>
    <dgm:cxn modelId="{FC04B91F-4A59-4465-9E3B-D27A8F10483B}" type="presOf" srcId="{30B37D99-4161-43F5-84BA-86BD2EB13209}" destId="{F557D7FD-0427-444C-8A1A-980C10CFD8E4}" srcOrd="0" destOrd="0" presId="urn:microsoft.com/office/officeart/2005/8/layout/cycle6"/>
    <dgm:cxn modelId="{B2BA9FC9-72D1-484D-9B51-97D062276543}" type="presParOf" srcId="{7AAE4ED8-69B9-48FE-9E99-E3FBD6E5D355}" destId="{FFE8A7AA-2045-4DD0-BE01-75CEF278AF6C}" srcOrd="0" destOrd="0" presId="urn:microsoft.com/office/officeart/2005/8/layout/cycle6"/>
    <dgm:cxn modelId="{16011775-4652-42A6-B4CE-D0FE07372395}" type="presParOf" srcId="{7AAE4ED8-69B9-48FE-9E99-E3FBD6E5D355}" destId="{622AD51E-719E-49A2-966E-8C32E31414BF}" srcOrd="1" destOrd="0" presId="urn:microsoft.com/office/officeart/2005/8/layout/cycle6"/>
    <dgm:cxn modelId="{04D4892A-7EE7-418A-AB48-291EEFBA8B3B}" type="presParOf" srcId="{7AAE4ED8-69B9-48FE-9E99-E3FBD6E5D355}" destId="{F557D7FD-0427-444C-8A1A-980C10CFD8E4}" srcOrd="2" destOrd="0" presId="urn:microsoft.com/office/officeart/2005/8/layout/cycle6"/>
    <dgm:cxn modelId="{EC24B467-43EC-4A1C-9792-183FFD19C7ED}" type="presParOf" srcId="{7AAE4ED8-69B9-48FE-9E99-E3FBD6E5D355}" destId="{96802759-2D3D-497E-AF0E-90B89B57D204}" srcOrd="3" destOrd="0" presId="urn:microsoft.com/office/officeart/2005/8/layout/cycle6"/>
    <dgm:cxn modelId="{1F9C6040-8E31-4762-BA11-0D82152E95E6}" type="presParOf" srcId="{7AAE4ED8-69B9-48FE-9E99-E3FBD6E5D355}" destId="{25CDDE59-7A1B-42EE-AD02-505191523E02}" srcOrd="4" destOrd="0" presId="urn:microsoft.com/office/officeart/2005/8/layout/cycle6"/>
    <dgm:cxn modelId="{AEE7F352-9974-420B-9046-3F01891F5339}" type="presParOf" srcId="{7AAE4ED8-69B9-48FE-9E99-E3FBD6E5D355}" destId="{A65727E0-498A-41BB-81D9-DEF9C2530690}" srcOrd="5" destOrd="0" presId="urn:microsoft.com/office/officeart/2005/8/layout/cycle6"/>
    <dgm:cxn modelId="{BA6021E3-6E34-4CA6-BF1B-55DA05EEC86F}" type="presParOf" srcId="{7AAE4ED8-69B9-48FE-9E99-E3FBD6E5D355}" destId="{758416C7-BD69-4661-B2A9-0A80E369A1F1}" srcOrd="6" destOrd="0" presId="urn:microsoft.com/office/officeart/2005/8/layout/cycle6"/>
    <dgm:cxn modelId="{B0D41F58-A5BF-4132-881D-A4521EDB0CDB}" type="presParOf" srcId="{7AAE4ED8-69B9-48FE-9E99-E3FBD6E5D355}" destId="{9E33B9FE-0C3A-457F-8149-A937CB87D9E6}" srcOrd="7" destOrd="0" presId="urn:microsoft.com/office/officeart/2005/8/layout/cycle6"/>
    <dgm:cxn modelId="{7A32F9C9-C8BB-4F02-9627-4B1475146368}" type="presParOf" srcId="{7AAE4ED8-69B9-48FE-9E99-E3FBD6E5D355}" destId="{BCDC9E98-D1E8-4A7E-A5A0-0A9058871D07}" srcOrd="8" destOrd="0" presId="urn:microsoft.com/office/officeart/2005/8/layout/cycle6"/>
    <dgm:cxn modelId="{716567C9-A637-4640-952E-2A00806A741B}" type="presParOf" srcId="{7AAE4ED8-69B9-48FE-9E99-E3FBD6E5D355}" destId="{AA5C74A2-31BA-45DA-9D7C-1A45AFE0A91A}" srcOrd="9" destOrd="0" presId="urn:microsoft.com/office/officeart/2005/8/layout/cycle6"/>
    <dgm:cxn modelId="{7C15C1A8-061F-47B0-84FA-C0D53CA9AF2E}" type="presParOf" srcId="{7AAE4ED8-69B9-48FE-9E99-E3FBD6E5D355}" destId="{C574D538-4AF4-4613-9D3C-C6AA5512CEE1}" srcOrd="10" destOrd="0" presId="urn:microsoft.com/office/officeart/2005/8/layout/cycle6"/>
    <dgm:cxn modelId="{084D468C-E9DE-45DC-9280-4CC1FC155387}" type="presParOf" srcId="{7AAE4ED8-69B9-48FE-9E99-E3FBD6E5D355}" destId="{CE98378A-C50B-4D89-8153-6279C602A558}" srcOrd="11" destOrd="0" presId="urn:microsoft.com/office/officeart/2005/8/layout/cycle6"/>
    <dgm:cxn modelId="{DDCD034D-E415-41DF-922B-F07CFDADFB73}" type="presParOf" srcId="{7AAE4ED8-69B9-48FE-9E99-E3FBD6E5D355}" destId="{B17C85AF-4EFD-4D95-A140-525DFC1D919F}" srcOrd="12" destOrd="0" presId="urn:microsoft.com/office/officeart/2005/8/layout/cycle6"/>
    <dgm:cxn modelId="{A2AD8998-FF14-4F77-9724-5C7E90FCC1AF}" type="presParOf" srcId="{7AAE4ED8-69B9-48FE-9E99-E3FBD6E5D355}" destId="{EDB35157-700C-4DBC-AECD-648FB0C8D370}" srcOrd="13" destOrd="0" presId="urn:microsoft.com/office/officeart/2005/8/layout/cycle6"/>
    <dgm:cxn modelId="{C7445765-0A42-4952-AF04-9F9D4BEF4981}" type="presParOf" srcId="{7AAE4ED8-69B9-48FE-9E99-E3FBD6E5D355}" destId="{E8E9E851-3C2D-43E4-A8C5-8BF14B3A1C14}" srcOrd="14" destOrd="0" presId="urn:microsoft.com/office/officeart/2005/8/layout/cycle6"/>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E8A7AA-2045-4DD0-BE01-75CEF278AF6C}">
      <dsp:nvSpPr>
        <dsp:cNvPr id="0" name=""/>
        <dsp:cNvSpPr/>
      </dsp:nvSpPr>
      <dsp:spPr>
        <a:xfrm>
          <a:off x="3355740" y="1725"/>
          <a:ext cx="1630063" cy="1059540"/>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IN" sz="2400" b="0" kern="1200" dirty="0">
              <a:latin typeface="Calibri" pitchFamily="34" charset="0"/>
              <a:cs typeface="Calibri" pitchFamily="34" charset="0"/>
            </a:rPr>
            <a:t>NSS</a:t>
          </a:r>
          <a:endParaRPr lang="en-US" sz="2400" b="0" kern="1200" dirty="0">
            <a:latin typeface="Calibri" pitchFamily="34" charset="0"/>
            <a:cs typeface="Calibri" pitchFamily="34" charset="0"/>
          </a:endParaRPr>
        </a:p>
      </dsp:txBody>
      <dsp:txXfrm>
        <a:off x="3407462" y="53447"/>
        <a:ext cx="1526619" cy="956096"/>
      </dsp:txXfrm>
    </dsp:sp>
    <dsp:sp modelId="{F557D7FD-0427-444C-8A1A-980C10CFD8E4}">
      <dsp:nvSpPr>
        <dsp:cNvPr id="0" name=""/>
        <dsp:cNvSpPr/>
      </dsp:nvSpPr>
      <dsp:spPr>
        <a:xfrm>
          <a:off x="2054706" y="531495"/>
          <a:ext cx="4232129" cy="4232129"/>
        </a:xfrm>
        <a:custGeom>
          <a:avLst/>
          <a:gdLst/>
          <a:ahLst/>
          <a:cxnLst/>
          <a:rect l="0" t="0" r="0" b="0"/>
          <a:pathLst>
            <a:path>
              <a:moveTo>
                <a:pt x="2942284" y="167965"/>
              </a:moveTo>
              <a:arcTo wR="2116064" hR="2116064" stAng="17578954" swAng="1960578"/>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6802759-2D3D-497E-AF0E-90B89B57D204}">
      <dsp:nvSpPr>
        <dsp:cNvPr id="0" name=""/>
        <dsp:cNvSpPr/>
      </dsp:nvSpPr>
      <dsp:spPr>
        <a:xfrm>
          <a:off x="5368237" y="1463890"/>
          <a:ext cx="1630063" cy="1059540"/>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IN" sz="2400" b="0" kern="1200" dirty="0">
              <a:latin typeface="Calibri" pitchFamily="34" charset="0"/>
              <a:cs typeface="Calibri" pitchFamily="34" charset="0"/>
            </a:rPr>
            <a:t>Sports</a:t>
          </a:r>
          <a:endParaRPr lang="en-US" sz="2400" b="0" kern="1200" dirty="0">
            <a:latin typeface="Calibri" pitchFamily="34" charset="0"/>
            <a:cs typeface="Calibri" pitchFamily="34" charset="0"/>
          </a:endParaRPr>
        </a:p>
      </dsp:txBody>
      <dsp:txXfrm>
        <a:off x="5419959" y="1515612"/>
        <a:ext cx="1526619" cy="956096"/>
      </dsp:txXfrm>
    </dsp:sp>
    <dsp:sp modelId="{A65727E0-498A-41BB-81D9-DEF9C2530690}">
      <dsp:nvSpPr>
        <dsp:cNvPr id="0" name=""/>
        <dsp:cNvSpPr/>
      </dsp:nvSpPr>
      <dsp:spPr>
        <a:xfrm>
          <a:off x="2054706" y="531495"/>
          <a:ext cx="4232129" cy="4232129"/>
        </a:xfrm>
        <a:custGeom>
          <a:avLst/>
          <a:gdLst/>
          <a:ahLst/>
          <a:cxnLst/>
          <a:rect l="0" t="0" r="0" b="0"/>
          <a:pathLst>
            <a:path>
              <a:moveTo>
                <a:pt x="4229236" y="2005457"/>
              </a:moveTo>
              <a:arcTo wR="2116064" hR="2116064" stAng="21420226" swAng="2195565"/>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58416C7-BD69-4661-B2A9-0A80E369A1F1}">
      <dsp:nvSpPr>
        <dsp:cNvPr id="0" name=""/>
        <dsp:cNvSpPr/>
      </dsp:nvSpPr>
      <dsp:spPr>
        <a:xfrm>
          <a:off x="4159944" y="3829722"/>
          <a:ext cx="2509237" cy="1059540"/>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IN" sz="2400" b="0" kern="1200" dirty="0">
              <a:latin typeface="Calibri" pitchFamily="34" charset="0"/>
              <a:cs typeface="Calibri" pitchFamily="34" charset="0"/>
            </a:rPr>
            <a:t>Cultural Activities</a:t>
          </a:r>
          <a:endParaRPr lang="en-US" sz="2400" b="0" kern="1200" dirty="0">
            <a:latin typeface="Calibri" pitchFamily="34" charset="0"/>
            <a:cs typeface="Calibri" pitchFamily="34" charset="0"/>
          </a:endParaRPr>
        </a:p>
      </dsp:txBody>
      <dsp:txXfrm>
        <a:off x="4211666" y="3881444"/>
        <a:ext cx="2405793" cy="956096"/>
      </dsp:txXfrm>
    </dsp:sp>
    <dsp:sp modelId="{BCDC9E98-D1E8-4A7E-A5A0-0A9058871D07}">
      <dsp:nvSpPr>
        <dsp:cNvPr id="0" name=""/>
        <dsp:cNvSpPr/>
      </dsp:nvSpPr>
      <dsp:spPr>
        <a:xfrm>
          <a:off x="2054706" y="531495"/>
          <a:ext cx="4232129" cy="4232129"/>
        </a:xfrm>
        <a:custGeom>
          <a:avLst/>
          <a:gdLst/>
          <a:ahLst/>
          <a:cxnLst/>
          <a:rect l="0" t="0" r="0" b="0"/>
          <a:pathLst>
            <a:path>
              <a:moveTo>
                <a:pt x="2101035" y="4232076"/>
              </a:moveTo>
              <a:arcTo wR="2116064" hR="2116064" stAng="5424417" swAng="670174"/>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A5C74A2-31BA-45DA-9D7C-1A45AFE0A91A}">
      <dsp:nvSpPr>
        <dsp:cNvPr id="0" name=""/>
        <dsp:cNvSpPr/>
      </dsp:nvSpPr>
      <dsp:spPr>
        <a:xfrm>
          <a:off x="2111948" y="3829722"/>
          <a:ext cx="1630063" cy="1059540"/>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IN" sz="2400" b="0" kern="1200" dirty="0">
              <a:latin typeface="Calibri" pitchFamily="34" charset="0"/>
              <a:cs typeface="Calibri" pitchFamily="34" charset="0"/>
            </a:rPr>
            <a:t>Red Cross</a:t>
          </a:r>
          <a:endParaRPr lang="en-US" sz="2400" b="0" kern="1200" dirty="0">
            <a:latin typeface="Calibri" pitchFamily="34" charset="0"/>
            <a:cs typeface="Calibri" pitchFamily="34" charset="0"/>
          </a:endParaRPr>
        </a:p>
      </dsp:txBody>
      <dsp:txXfrm>
        <a:off x="2163670" y="3881444"/>
        <a:ext cx="1526619" cy="956096"/>
      </dsp:txXfrm>
    </dsp:sp>
    <dsp:sp modelId="{CE98378A-C50B-4D89-8153-6279C602A558}">
      <dsp:nvSpPr>
        <dsp:cNvPr id="0" name=""/>
        <dsp:cNvSpPr/>
      </dsp:nvSpPr>
      <dsp:spPr>
        <a:xfrm>
          <a:off x="2054706" y="531495"/>
          <a:ext cx="4232129" cy="4232129"/>
        </a:xfrm>
        <a:custGeom>
          <a:avLst/>
          <a:gdLst/>
          <a:ahLst/>
          <a:cxnLst/>
          <a:rect l="0" t="0" r="0" b="0"/>
          <a:pathLst>
            <a:path>
              <a:moveTo>
                <a:pt x="353478" y="3286969"/>
              </a:moveTo>
              <a:arcTo wR="2116064" hR="2116064" stAng="8784209" swAng="2195565"/>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17C85AF-4EFD-4D95-A140-525DFC1D919F}">
      <dsp:nvSpPr>
        <dsp:cNvPr id="0" name=""/>
        <dsp:cNvSpPr/>
      </dsp:nvSpPr>
      <dsp:spPr>
        <a:xfrm>
          <a:off x="931317" y="1463890"/>
          <a:ext cx="2453913" cy="1059540"/>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IN" sz="2400" b="0" kern="1200" dirty="0">
              <a:latin typeface="Calibri" pitchFamily="34" charset="0"/>
              <a:cs typeface="Calibri" pitchFamily="34" charset="0"/>
            </a:rPr>
            <a:t>English Language Labs</a:t>
          </a:r>
          <a:endParaRPr lang="en-US" sz="2400" b="0" kern="1200" dirty="0">
            <a:latin typeface="Calibri" pitchFamily="34" charset="0"/>
            <a:cs typeface="Calibri" pitchFamily="34" charset="0"/>
          </a:endParaRPr>
        </a:p>
      </dsp:txBody>
      <dsp:txXfrm>
        <a:off x="983039" y="1515612"/>
        <a:ext cx="2350469" cy="956096"/>
      </dsp:txXfrm>
    </dsp:sp>
    <dsp:sp modelId="{E8E9E851-3C2D-43E4-A8C5-8BF14B3A1C14}">
      <dsp:nvSpPr>
        <dsp:cNvPr id="0" name=""/>
        <dsp:cNvSpPr/>
      </dsp:nvSpPr>
      <dsp:spPr>
        <a:xfrm>
          <a:off x="2054706" y="531495"/>
          <a:ext cx="4232129" cy="4232129"/>
        </a:xfrm>
        <a:custGeom>
          <a:avLst/>
          <a:gdLst/>
          <a:ahLst/>
          <a:cxnLst/>
          <a:rect l="0" t="0" r="0" b="0"/>
          <a:pathLst>
            <a:path>
              <a:moveTo>
                <a:pt x="368843" y="922352"/>
              </a:moveTo>
              <a:arcTo wR="2116064" hR="2116064" stAng="12860468" swAng="1960578"/>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lang="en-IN"/>
          </a:p>
        </p:txBody>
      </p:sp>
      <p:sp>
        <p:nvSpPr>
          <p:cNvPr id="3" name="Date Placeholder 2"/>
          <p:cNvSpPr>
            <a:spLocks noGrp="1"/>
          </p:cNvSpPr>
          <p:nvPr>
            <p:ph type="dt" idx="1"/>
          </p:nvPr>
        </p:nvSpPr>
        <p:spPr>
          <a:xfrm>
            <a:off x="3901698" y="0"/>
            <a:ext cx="2984871" cy="501015"/>
          </a:xfrm>
          <a:prstGeom prst="rect">
            <a:avLst/>
          </a:prstGeom>
        </p:spPr>
        <p:txBody>
          <a:bodyPr vert="horz" lIns="96616" tIns="48308" rIns="96616" bIns="48308" rtlCol="0"/>
          <a:lstStyle>
            <a:lvl1pPr algn="r">
              <a:defRPr sz="1300"/>
            </a:lvl1pPr>
          </a:lstStyle>
          <a:p>
            <a:fld id="{6DB758D0-8981-411B-A3EF-7FD8639096BA}" type="datetimeFigureOut">
              <a:rPr lang="en-US" smtClean="0"/>
              <a:pPr/>
              <a:t>9/14/2021</a:t>
            </a:fld>
            <a:endParaRPr lang="en-IN"/>
          </a:p>
        </p:txBody>
      </p:sp>
      <p:sp>
        <p:nvSpPr>
          <p:cNvPr id="4" name="Slide Image Placeholder 3"/>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6616" tIns="48308" rIns="96616" bIns="48308" rtlCol="0" anchor="ctr"/>
          <a:lstStyle/>
          <a:p>
            <a:endParaRPr lang="en-IN"/>
          </a:p>
        </p:txBody>
      </p:sp>
      <p:sp>
        <p:nvSpPr>
          <p:cNvPr id="5" name="Notes Placeholder 4"/>
          <p:cNvSpPr>
            <a:spLocks noGrp="1"/>
          </p:cNvSpPr>
          <p:nvPr>
            <p:ph type="body" sz="quarter" idx="3"/>
          </p:nvPr>
        </p:nvSpPr>
        <p:spPr>
          <a:xfrm>
            <a:off x="688817" y="4759643"/>
            <a:ext cx="5510530" cy="4509135"/>
          </a:xfrm>
          <a:prstGeom prst="rect">
            <a:avLst/>
          </a:prstGeom>
        </p:spPr>
        <p:txBody>
          <a:bodyPr vert="horz" lIns="96616" tIns="48308" rIns="96616" bIns="4830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9517546"/>
            <a:ext cx="2984871" cy="501015"/>
          </a:xfrm>
          <a:prstGeom prst="rect">
            <a:avLst/>
          </a:prstGeom>
        </p:spPr>
        <p:txBody>
          <a:bodyPr vert="horz" lIns="96616" tIns="48308" rIns="96616" bIns="48308" rtlCol="0" anchor="b"/>
          <a:lstStyle>
            <a:lvl1pPr algn="l">
              <a:defRPr sz="1300"/>
            </a:lvl1pPr>
          </a:lstStyle>
          <a:p>
            <a:endParaRPr lang="en-IN"/>
          </a:p>
        </p:txBody>
      </p:sp>
      <p:sp>
        <p:nvSpPr>
          <p:cNvPr id="7" name="Slide Number Placeholder 6"/>
          <p:cNvSpPr>
            <a:spLocks noGrp="1"/>
          </p:cNvSpPr>
          <p:nvPr>
            <p:ph type="sldNum" sz="quarter" idx="5"/>
          </p:nvPr>
        </p:nvSpPr>
        <p:spPr>
          <a:xfrm>
            <a:off x="3901698" y="9517546"/>
            <a:ext cx="2984871" cy="501015"/>
          </a:xfrm>
          <a:prstGeom prst="rect">
            <a:avLst/>
          </a:prstGeom>
        </p:spPr>
        <p:txBody>
          <a:bodyPr vert="horz" lIns="96616" tIns="48308" rIns="96616" bIns="48308" rtlCol="0" anchor="b"/>
          <a:lstStyle>
            <a:lvl1pPr algn="r">
              <a:defRPr sz="1300"/>
            </a:lvl1pPr>
          </a:lstStyle>
          <a:p>
            <a:fld id="{A5A38F9D-048A-4DF4-8A36-C777275DC8E8}"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A38F9D-048A-4DF4-8A36-C777275DC8E8}" type="slidenum">
              <a:rPr lang="en-IN" smtClean="0"/>
              <a:pPr/>
              <a:t>7</a:t>
            </a:fld>
            <a:endParaRPr lang="en-IN"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A38F9D-048A-4DF4-8A36-C777275DC8E8}" type="slidenum">
              <a:rPr lang="en-IN" smtClean="0"/>
              <a:pPr/>
              <a:t>11</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07262B56-2DD2-48BE-B6FD-DCD5C5E19C17}" type="datetimeFigureOut">
              <a:rPr lang="en-US" smtClean="0"/>
              <a:pPr/>
              <a:t>9/14/2021</a:t>
            </a:fld>
            <a:endParaRPr lang="en-IN"/>
          </a:p>
        </p:txBody>
      </p:sp>
      <p:sp>
        <p:nvSpPr>
          <p:cNvPr id="17" name="Footer Placeholder 16"/>
          <p:cNvSpPr>
            <a:spLocks noGrp="1"/>
          </p:cNvSpPr>
          <p:nvPr>
            <p:ph type="ftr" sz="quarter" idx="11"/>
          </p:nvPr>
        </p:nvSpPr>
        <p:spPr/>
        <p:txBody>
          <a:bodyPr/>
          <a:lstStyle/>
          <a:p>
            <a:endParaRPr lang="en-IN"/>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1D6FAA82-89A0-4164-B6AF-5945079A6FC1}" type="slidenum">
              <a:rPr lang="en-IN" smtClean="0"/>
              <a:pPr/>
              <a:t>‹#›</a:t>
            </a:fld>
            <a:endParaRPr lang="en-IN"/>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7262B56-2DD2-48BE-B6FD-DCD5C5E19C17}" type="datetimeFigureOut">
              <a:rPr lang="en-US" smtClean="0"/>
              <a:pPr/>
              <a:t>9/14/2021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D6FAA82-89A0-4164-B6AF-5945079A6FC1}"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7262B56-2DD2-48BE-B6FD-DCD5C5E19C17}" type="datetimeFigureOut">
              <a:rPr lang="en-US" smtClean="0"/>
              <a:pPr/>
              <a:t>9/14/2021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D6FAA82-89A0-4164-B6AF-5945079A6FC1}"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07262B56-2DD2-48BE-B6FD-DCD5C5E19C17}" type="datetimeFigureOut">
              <a:rPr lang="en-US" smtClean="0"/>
              <a:pPr/>
              <a:t>9/14/2021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D6FAA82-89A0-4164-B6AF-5945079A6FC1}" type="slidenum">
              <a:rPr lang="en-IN" smtClean="0"/>
              <a:pPr/>
              <a:t>‹#›</a:t>
            </a:fld>
            <a:endParaRPr lang="en-IN"/>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07262B56-2DD2-48BE-B6FD-DCD5C5E19C17}" type="datetimeFigureOut">
              <a:rPr lang="en-US" smtClean="0"/>
              <a:pPr/>
              <a:t>9/14/2021</a:t>
            </a:fld>
            <a:endParaRPr lang="en-IN"/>
          </a:p>
        </p:txBody>
      </p:sp>
      <p:sp>
        <p:nvSpPr>
          <p:cNvPr id="5" name="Footer Placeholder 4"/>
          <p:cNvSpPr>
            <a:spLocks noGrp="1"/>
          </p:cNvSpPr>
          <p:nvPr>
            <p:ph type="ftr" sz="quarter" idx="11"/>
          </p:nvPr>
        </p:nvSpPr>
        <p:spPr>
          <a:xfrm>
            <a:off x="800100" y="6172200"/>
            <a:ext cx="4000500" cy="457200"/>
          </a:xfrm>
        </p:spPr>
        <p:txBody>
          <a:bodyPr/>
          <a:lstStyle/>
          <a:p>
            <a:endParaRPr lang="en-IN"/>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1D6FAA82-89A0-4164-B6AF-5945079A6FC1}" type="slidenum">
              <a:rPr lang="en-IN" smtClean="0"/>
              <a:pPr/>
              <a:t>‹#›</a:t>
            </a:fld>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07262B56-2DD2-48BE-B6FD-DCD5C5E19C17}" type="datetimeFigureOut">
              <a:rPr lang="en-US" smtClean="0"/>
              <a:pPr/>
              <a:t>9/14/2021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D6FAA82-89A0-4164-B6AF-5945079A6FC1}" type="slidenum">
              <a:rPr lang="en-IN" smtClean="0"/>
              <a:pPr/>
              <a:t>‹#›</a:t>
            </a:fld>
            <a:endParaRPr lang="en-IN"/>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07262B56-2DD2-48BE-B6FD-DCD5C5E19C17}" type="datetimeFigureOut">
              <a:rPr lang="en-US" smtClean="0"/>
              <a:pPr/>
              <a:t>9/14/2021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1D6FAA82-89A0-4164-B6AF-5945079A6FC1}" type="slidenum">
              <a:rPr lang="en-IN" smtClean="0"/>
              <a:pPr/>
              <a:t>‹#›</a:t>
            </a:fld>
            <a:endParaRPr lang="en-IN"/>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07262B56-2DD2-48BE-B6FD-DCD5C5E19C17}" type="datetimeFigureOut">
              <a:rPr lang="en-US" smtClean="0"/>
              <a:pPr/>
              <a:t>9/14/2021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1D6FAA82-89A0-4164-B6AF-5945079A6FC1}"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262B56-2DD2-48BE-B6FD-DCD5C5E19C17}" type="datetimeFigureOut">
              <a:rPr lang="en-US" smtClean="0"/>
              <a:pPr/>
              <a:t>9/14/2021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1D6FAA82-89A0-4164-B6AF-5945079A6FC1}"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07262B56-2DD2-48BE-B6FD-DCD5C5E19C17}" type="datetimeFigureOut">
              <a:rPr lang="en-US" smtClean="0"/>
              <a:pPr/>
              <a:t>9/14/2021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D6FAA82-89A0-4164-B6AF-5945079A6FC1}" type="slidenum">
              <a:rPr lang="en-IN" smtClean="0"/>
              <a:pPr/>
              <a:t>‹#›</a:t>
            </a:fld>
            <a:endParaRPr lang="en-IN"/>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07262B56-2DD2-48BE-B6FD-DCD5C5E19C17}" type="datetimeFigureOut">
              <a:rPr lang="en-US" smtClean="0"/>
              <a:pPr/>
              <a:t>9/14/2021</a:t>
            </a:fld>
            <a:endParaRPr lang="en-IN"/>
          </a:p>
        </p:txBody>
      </p:sp>
      <p:sp>
        <p:nvSpPr>
          <p:cNvPr id="6" name="Footer Placeholder 5"/>
          <p:cNvSpPr>
            <a:spLocks noGrp="1"/>
          </p:cNvSpPr>
          <p:nvPr>
            <p:ph type="ftr" sz="quarter" idx="11"/>
          </p:nvPr>
        </p:nvSpPr>
        <p:spPr>
          <a:xfrm>
            <a:off x="914400" y="6172200"/>
            <a:ext cx="3886200" cy="457200"/>
          </a:xfrm>
        </p:spPr>
        <p:txBody>
          <a:bodyPr/>
          <a:lstStyle/>
          <a:p>
            <a:endParaRPr lang="en-IN"/>
          </a:p>
        </p:txBody>
      </p:sp>
      <p:sp>
        <p:nvSpPr>
          <p:cNvPr id="7" name="Slide Number Placeholder 6"/>
          <p:cNvSpPr>
            <a:spLocks noGrp="1"/>
          </p:cNvSpPr>
          <p:nvPr>
            <p:ph type="sldNum" sz="quarter" idx="12"/>
          </p:nvPr>
        </p:nvSpPr>
        <p:spPr>
          <a:xfrm>
            <a:off x="146304" y="6208776"/>
            <a:ext cx="457200" cy="457200"/>
          </a:xfrm>
        </p:spPr>
        <p:txBody>
          <a:bodyPr/>
          <a:lstStyle/>
          <a:p>
            <a:fld id="{1D6FAA82-89A0-4164-B6AF-5945079A6FC1}" type="slidenum">
              <a:rPr lang="en-IN" smtClean="0"/>
              <a:pPr/>
              <a:t>‹#›</a:t>
            </a:fld>
            <a:endParaRPr lang="en-IN"/>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07262B56-2DD2-48BE-B6FD-DCD5C5E19C17}" type="datetimeFigureOut">
              <a:rPr lang="en-US" smtClean="0"/>
              <a:pPr/>
              <a:t>9/14/2021</a:t>
            </a:fld>
            <a:endParaRPr lang="en-IN"/>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IN"/>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1D6FAA82-89A0-4164-B6AF-5945079A6FC1}"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image" Target="../media/image1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8596" y="428604"/>
            <a:ext cx="8715404" cy="1569660"/>
          </a:xfrm>
          <a:prstGeom prst="rect">
            <a:avLst/>
          </a:prstGeom>
        </p:spPr>
        <p:txBody>
          <a:bodyPr wrap="square">
            <a:spAutoFit/>
          </a:bodyPr>
          <a:lstStyle/>
          <a:p>
            <a:pPr algn="ctr"/>
            <a:r>
              <a:rPr lang="en-IN" sz="3200" b="1" dirty="0">
                <a:solidFill>
                  <a:schemeClr val="accent1">
                    <a:lumMod val="50000"/>
                  </a:schemeClr>
                </a:solidFill>
              </a:rPr>
              <a:t>Department of Commerce </a:t>
            </a:r>
            <a:br>
              <a:rPr lang="en-IN" sz="3200" b="1" dirty="0">
                <a:solidFill>
                  <a:schemeClr val="accent1">
                    <a:lumMod val="50000"/>
                  </a:schemeClr>
                </a:solidFill>
              </a:rPr>
            </a:br>
            <a:r>
              <a:rPr lang="en-IN" sz="3200" b="1" dirty="0">
                <a:solidFill>
                  <a:schemeClr val="accent1">
                    <a:lumMod val="50000"/>
                  </a:schemeClr>
                </a:solidFill>
              </a:rPr>
              <a:t>Government Chandulal Chandrakar Arts and Science </a:t>
            </a:r>
            <a:r>
              <a:rPr lang="en-IN" sz="3200" b="1" dirty="0" smtClean="0">
                <a:solidFill>
                  <a:schemeClr val="accent1">
                    <a:lumMod val="50000"/>
                  </a:schemeClr>
                </a:solidFill>
              </a:rPr>
              <a:t>College </a:t>
            </a:r>
            <a:r>
              <a:rPr lang="en-IN" sz="3200" b="1" dirty="0">
                <a:solidFill>
                  <a:schemeClr val="accent1">
                    <a:lumMod val="50000"/>
                  </a:schemeClr>
                </a:solidFill>
              </a:rPr>
              <a:t>Patan, Durg, Chhattisgarh </a:t>
            </a:r>
          </a:p>
        </p:txBody>
      </p:sp>
      <p:sp>
        <p:nvSpPr>
          <p:cNvPr id="3" name="Rectangle 2"/>
          <p:cNvSpPr/>
          <p:nvPr/>
        </p:nvSpPr>
        <p:spPr>
          <a:xfrm>
            <a:off x="714348" y="2000240"/>
            <a:ext cx="7429552" cy="1200329"/>
          </a:xfrm>
          <a:prstGeom prst="rect">
            <a:avLst/>
          </a:prstGeom>
        </p:spPr>
        <p:txBody>
          <a:bodyPr wrap="square">
            <a:spAutoFit/>
          </a:bodyPr>
          <a:lstStyle/>
          <a:p>
            <a:pPr algn="ctr"/>
            <a:r>
              <a:rPr lang="en-IN" sz="3600" dirty="0">
                <a:solidFill>
                  <a:srgbClr val="FF0000"/>
                </a:solidFill>
              </a:rPr>
              <a:t>Welcomes NAAC Peer Review  Team</a:t>
            </a:r>
          </a:p>
          <a:p>
            <a:pPr algn="ctr"/>
            <a:r>
              <a:rPr lang="en-IN" sz="3600" dirty="0">
                <a:solidFill>
                  <a:srgbClr val="FF0000"/>
                </a:solidFill>
              </a:rPr>
              <a:t>Visit </a:t>
            </a:r>
            <a:r>
              <a:rPr lang="en-IN" sz="3600" dirty="0" smtClean="0">
                <a:solidFill>
                  <a:srgbClr val="FF0000"/>
                </a:solidFill>
              </a:rPr>
              <a:t>on 15</a:t>
            </a:r>
            <a:r>
              <a:rPr lang="en-IN" sz="3600" baseline="30000" dirty="0" smtClean="0">
                <a:solidFill>
                  <a:srgbClr val="FF0000"/>
                </a:solidFill>
              </a:rPr>
              <a:t>th</a:t>
            </a:r>
            <a:r>
              <a:rPr lang="en-IN" sz="3600" dirty="0" smtClean="0">
                <a:solidFill>
                  <a:srgbClr val="FF0000"/>
                </a:solidFill>
              </a:rPr>
              <a:t> </a:t>
            </a:r>
            <a:r>
              <a:rPr lang="en-IN" sz="3600" dirty="0">
                <a:solidFill>
                  <a:srgbClr val="FF0000"/>
                </a:solidFill>
              </a:rPr>
              <a:t>&amp; </a:t>
            </a:r>
            <a:r>
              <a:rPr lang="en-IN" sz="3600" dirty="0" smtClean="0">
                <a:solidFill>
                  <a:srgbClr val="FF0000"/>
                </a:solidFill>
              </a:rPr>
              <a:t>16</a:t>
            </a:r>
            <a:r>
              <a:rPr lang="en-IN" sz="3600" baseline="30000" dirty="0" smtClean="0">
                <a:solidFill>
                  <a:srgbClr val="FF0000"/>
                </a:solidFill>
              </a:rPr>
              <a:t>th</a:t>
            </a:r>
            <a:r>
              <a:rPr lang="en-IN" sz="3600" dirty="0" smtClean="0">
                <a:solidFill>
                  <a:srgbClr val="FF0000"/>
                </a:solidFill>
              </a:rPr>
              <a:t>  </a:t>
            </a:r>
            <a:r>
              <a:rPr lang="en-IN" sz="3600" dirty="0">
                <a:solidFill>
                  <a:srgbClr val="FF0000"/>
                </a:solidFill>
              </a:rPr>
              <a:t>September 2021 </a:t>
            </a:r>
            <a:endParaRPr lang="en-US" sz="3600" dirty="0">
              <a:solidFill>
                <a:srgbClr val="FF0000"/>
              </a:solidFill>
            </a:endParaRPr>
          </a:p>
        </p:txBody>
      </p:sp>
      <p:pic>
        <p:nvPicPr>
          <p:cNvPr id="23553" name="Picture 1" descr="C:\Users\ASUS\Desktop\New folder\IMG_20210716_083239.jpg"/>
          <p:cNvPicPr>
            <a:picLocks noChangeAspect="1" noChangeArrowheads="1"/>
          </p:cNvPicPr>
          <p:nvPr/>
        </p:nvPicPr>
        <p:blipFill>
          <a:blip r:embed="rId2" cstate="print"/>
          <a:srcRect/>
          <a:stretch>
            <a:fillRect/>
          </a:stretch>
        </p:blipFill>
        <p:spPr bwMode="auto">
          <a:xfrm>
            <a:off x="500034" y="3571876"/>
            <a:ext cx="8143932" cy="3081641"/>
          </a:xfrm>
          <a:prstGeom prst="rect">
            <a:avLst/>
          </a:prstGeom>
          <a:noFill/>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0"/>
            <a:ext cx="7772400" cy="1143000"/>
          </a:xfrm>
        </p:spPr>
        <p:txBody>
          <a:bodyPr>
            <a:normAutofit/>
          </a:bodyPr>
          <a:lstStyle/>
          <a:p>
            <a:pPr algn="ctr"/>
            <a:r>
              <a:rPr lang="en-IN" sz="2800" b="1" dirty="0">
                <a:solidFill>
                  <a:schemeClr val="accent1">
                    <a:lumMod val="50000"/>
                  </a:schemeClr>
                </a:solidFill>
              </a:rPr>
              <a:t>List of  Professional Faculties  Invited  in Academic Programmes  Conducted by the Department</a:t>
            </a:r>
            <a:endParaRPr lang="en-IN" sz="2800" dirty="0">
              <a:solidFill>
                <a:schemeClr val="accent1">
                  <a:lumMod val="50000"/>
                </a:schemeClr>
              </a:solidFill>
            </a:endParaRPr>
          </a:p>
        </p:txBody>
      </p:sp>
      <p:sp>
        <p:nvSpPr>
          <p:cNvPr id="4" name="Content Placeholder 2"/>
          <p:cNvSpPr>
            <a:spLocks noGrp="1"/>
          </p:cNvSpPr>
          <p:nvPr>
            <p:ph sz="quarter" idx="1"/>
          </p:nvPr>
        </p:nvSpPr>
        <p:spPr>
          <a:xfrm>
            <a:off x="500034" y="1142984"/>
            <a:ext cx="8358246" cy="5429288"/>
          </a:xfrm>
        </p:spPr>
        <p:txBody>
          <a:bodyPr>
            <a:normAutofit/>
          </a:bodyPr>
          <a:lstStyle/>
          <a:p>
            <a:pPr algn="ctr">
              <a:buNone/>
            </a:pPr>
            <a:r>
              <a:rPr lang="en-IN" sz="3200" b="1" dirty="0">
                <a:solidFill>
                  <a:schemeClr val="accent1">
                    <a:lumMod val="75000"/>
                  </a:schemeClr>
                </a:solidFill>
              </a:rPr>
              <a:t>National</a:t>
            </a:r>
            <a:r>
              <a:rPr lang="en-IN" sz="2400" dirty="0">
                <a:solidFill>
                  <a:schemeClr val="accent1">
                    <a:lumMod val="75000"/>
                  </a:schemeClr>
                </a:solidFill>
              </a:rPr>
              <a:t>  </a:t>
            </a:r>
            <a:r>
              <a:rPr lang="en-IN" sz="3200" b="1" dirty="0">
                <a:solidFill>
                  <a:schemeClr val="accent1">
                    <a:lumMod val="75000"/>
                  </a:schemeClr>
                </a:solidFill>
              </a:rPr>
              <a:t>seminar on Contemporary Issues in India Banking Sector on 21.11.2019</a:t>
            </a:r>
          </a:p>
          <a:p>
            <a:pPr algn="ctr">
              <a:buNone/>
            </a:pPr>
            <a:r>
              <a:rPr lang="en-IN" sz="3200" b="1" dirty="0">
                <a:solidFill>
                  <a:schemeClr val="accent1">
                    <a:lumMod val="75000"/>
                  </a:schemeClr>
                </a:solidFill>
              </a:rPr>
              <a:t>  </a:t>
            </a:r>
            <a:r>
              <a:rPr lang="en-IN" sz="2400" b="1" dirty="0">
                <a:solidFill>
                  <a:schemeClr val="accent1">
                    <a:lumMod val="75000"/>
                  </a:schemeClr>
                </a:solidFill>
              </a:rPr>
              <a:t>Chief  Guest of  Seminar- Dr. M.K  </a:t>
            </a:r>
            <a:r>
              <a:rPr lang="en-IN" sz="2400" b="1" dirty="0" err="1">
                <a:solidFill>
                  <a:schemeClr val="accent1">
                    <a:lumMod val="75000"/>
                  </a:schemeClr>
                </a:solidFill>
              </a:rPr>
              <a:t>Verma</a:t>
            </a:r>
            <a:r>
              <a:rPr lang="en-IN" sz="2400" b="1" dirty="0">
                <a:solidFill>
                  <a:schemeClr val="accent1">
                    <a:lumMod val="75000"/>
                  </a:schemeClr>
                </a:solidFill>
              </a:rPr>
              <a:t> </a:t>
            </a:r>
          </a:p>
          <a:p>
            <a:pPr algn="ctr">
              <a:buNone/>
            </a:pPr>
            <a:r>
              <a:rPr lang="en-IN" sz="2400" b="1" dirty="0">
                <a:solidFill>
                  <a:schemeClr val="accent1">
                    <a:lumMod val="75000"/>
                  </a:schemeClr>
                </a:solidFill>
              </a:rPr>
              <a:t>Vice Chancellor of  Swami Vivekananda University Bhilai</a:t>
            </a:r>
          </a:p>
          <a:p>
            <a:pPr algn="ctr">
              <a:buNone/>
            </a:pPr>
            <a:r>
              <a:rPr lang="en-IN" sz="2400" b="1" dirty="0">
                <a:solidFill>
                  <a:srgbClr val="7030A0"/>
                </a:solidFill>
              </a:rPr>
              <a:t>Other Eminent Resource Persons </a:t>
            </a:r>
          </a:p>
          <a:p>
            <a:pPr algn="ctr">
              <a:buNone/>
            </a:pPr>
            <a:endParaRPr lang="en-IN" sz="2400" b="1" dirty="0">
              <a:solidFill>
                <a:schemeClr val="accent1">
                  <a:lumMod val="75000"/>
                </a:schemeClr>
              </a:solidFill>
            </a:endParaRPr>
          </a:p>
          <a:p>
            <a:pPr algn="ctr">
              <a:buNone/>
            </a:pPr>
            <a:endParaRPr lang="en-IN" sz="2400" b="1" dirty="0">
              <a:solidFill>
                <a:schemeClr val="accent1">
                  <a:lumMod val="75000"/>
                </a:schemeClr>
              </a:solidFill>
            </a:endParaRPr>
          </a:p>
          <a:p>
            <a:pPr algn="just">
              <a:buNone/>
            </a:pPr>
            <a:r>
              <a:rPr lang="en-IN" sz="2400" b="1" dirty="0">
                <a:solidFill>
                  <a:schemeClr val="accent1">
                    <a:lumMod val="75000"/>
                  </a:schemeClr>
                </a:solidFill>
              </a:rPr>
              <a:t>     </a:t>
            </a:r>
          </a:p>
          <a:p>
            <a:pPr>
              <a:buNone/>
            </a:pPr>
            <a:endParaRPr lang="en-IN" sz="2400" b="1" u="sng" dirty="0">
              <a:solidFill>
                <a:schemeClr val="accent1">
                  <a:lumMod val="75000"/>
                </a:schemeClr>
              </a:solidFill>
            </a:endParaRPr>
          </a:p>
          <a:p>
            <a:pPr>
              <a:buNone/>
            </a:pPr>
            <a:endParaRPr lang="en-IN" sz="2400" b="1" u="sng" dirty="0">
              <a:solidFill>
                <a:schemeClr val="accent1">
                  <a:lumMod val="75000"/>
                </a:schemeClr>
              </a:solidFill>
            </a:endParaRPr>
          </a:p>
          <a:p>
            <a:pPr>
              <a:buNone/>
            </a:pPr>
            <a:endParaRPr lang="en-IN" sz="2400" b="1" u="sng" dirty="0">
              <a:solidFill>
                <a:schemeClr val="accent1">
                  <a:lumMod val="75000"/>
                </a:schemeClr>
              </a:solidFill>
            </a:endParaRPr>
          </a:p>
          <a:p>
            <a:pPr>
              <a:buNone/>
            </a:pPr>
            <a:endParaRPr lang="en-IN" sz="2400" b="1" u="sng" dirty="0">
              <a:solidFill>
                <a:schemeClr val="accent1">
                  <a:lumMod val="75000"/>
                </a:schemeClr>
              </a:solidFill>
            </a:endParaRPr>
          </a:p>
          <a:p>
            <a:pPr>
              <a:buNone/>
            </a:pPr>
            <a:endParaRPr lang="en-IN" sz="2400" b="1" u="sng" dirty="0">
              <a:solidFill>
                <a:schemeClr val="accent1">
                  <a:lumMod val="75000"/>
                </a:schemeClr>
              </a:solidFill>
            </a:endParaRPr>
          </a:p>
          <a:p>
            <a:pPr>
              <a:buNone/>
            </a:pPr>
            <a:endParaRPr lang="en-IN" sz="2400" b="1" u="sng" dirty="0">
              <a:solidFill>
                <a:schemeClr val="accent1">
                  <a:lumMod val="75000"/>
                </a:schemeClr>
              </a:solidFill>
            </a:endParaRPr>
          </a:p>
          <a:p>
            <a:pPr>
              <a:buNone/>
            </a:pPr>
            <a:endParaRPr lang="en-US" sz="2000" dirty="0"/>
          </a:p>
        </p:txBody>
      </p:sp>
      <p:graphicFrame>
        <p:nvGraphicFramePr>
          <p:cNvPr id="5" name="Table 4"/>
          <p:cNvGraphicFramePr>
            <a:graphicFrameLocks noGrp="1"/>
          </p:cNvGraphicFramePr>
          <p:nvPr>
            <p:extLst>
              <p:ext uri="{D42A27DB-BD31-4B8C-83A1-F6EECF244321}">
                <p14:modId xmlns="" xmlns:p14="http://schemas.microsoft.com/office/powerpoint/2010/main" val="4032092679"/>
              </p:ext>
            </p:extLst>
          </p:nvPr>
        </p:nvGraphicFramePr>
        <p:xfrm>
          <a:off x="714348" y="3768110"/>
          <a:ext cx="8143932" cy="2804162"/>
        </p:xfrm>
        <a:graphic>
          <a:graphicData uri="http://schemas.openxmlformats.org/drawingml/2006/table">
            <a:tbl>
              <a:tblPr firstRow="1" bandRow="1">
                <a:tableStyleId>{5C22544A-7EE6-4342-B048-85BDC9FD1C3A}</a:tableStyleId>
              </a:tblPr>
              <a:tblGrid>
                <a:gridCol w="1331219">
                  <a:extLst>
                    <a:ext uri="{9D8B030D-6E8A-4147-A177-3AD203B41FA5}">
                      <a16:colId xmlns="" xmlns:a16="http://schemas.microsoft.com/office/drawing/2014/main" val="20000"/>
                    </a:ext>
                  </a:extLst>
                </a:gridCol>
                <a:gridCol w="1357814">
                  <a:extLst>
                    <a:ext uri="{9D8B030D-6E8A-4147-A177-3AD203B41FA5}">
                      <a16:colId xmlns="" xmlns:a16="http://schemas.microsoft.com/office/drawing/2014/main" val="20001"/>
                    </a:ext>
                  </a:extLst>
                </a:gridCol>
                <a:gridCol w="2197326">
                  <a:extLst>
                    <a:ext uri="{9D8B030D-6E8A-4147-A177-3AD203B41FA5}">
                      <a16:colId xmlns="" xmlns:a16="http://schemas.microsoft.com/office/drawing/2014/main" val="20002"/>
                    </a:ext>
                  </a:extLst>
                </a:gridCol>
                <a:gridCol w="1534818">
                  <a:extLst>
                    <a:ext uri="{9D8B030D-6E8A-4147-A177-3AD203B41FA5}">
                      <a16:colId xmlns="" xmlns:a16="http://schemas.microsoft.com/office/drawing/2014/main" val="20003"/>
                    </a:ext>
                  </a:extLst>
                </a:gridCol>
                <a:gridCol w="1722755">
                  <a:extLst>
                    <a:ext uri="{9D8B030D-6E8A-4147-A177-3AD203B41FA5}">
                      <a16:colId xmlns="" xmlns:a16="http://schemas.microsoft.com/office/drawing/2014/main" val="20004"/>
                    </a:ext>
                  </a:extLst>
                </a:gridCol>
              </a:tblGrid>
              <a:tr h="1158242">
                <a:tc>
                  <a:txBody>
                    <a:bodyPr/>
                    <a:lstStyle/>
                    <a:p>
                      <a:pPr algn="ctr"/>
                      <a:r>
                        <a:rPr lang="en-IN" b="1" dirty="0"/>
                        <a:t>Date of seminar      </a:t>
                      </a:r>
                      <a:endParaRPr lang="en-US" b="1" dirty="0"/>
                    </a:p>
                  </a:txBody>
                  <a:tcPr/>
                </a:tc>
                <a:tc>
                  <a:txBody>
                    <a:bodyPr/>
                    <a:lstStyle/>
                    <a:p>
                      <a:pPr algn="ctr"/>
                      <a:r>
                        <a:rPr lang="en-IN" b="1" dirty="0"/>
                        <a:t>Technical  session</a:t>
                      </a:r>
                      <a:endParaRPr lang="en-US" b="1" dirty="0"/>
                    </a:p>
                  </a:txBody>
                  <a:tcPr/>
                </a:tc>
                <a:tc>
                  <a:txBody>
                    <a:bodyPr/>
                    <a:lstStyle/>
                    <a:p>
                      <a:pPr algn="ctr"/>
                      <a:r>
                        <a:rPr lang="en-IN" b="1" dirty="0"/>
                        <a:t>Name of guest person</a:t>
                      </a:r>
                      <a:endParaRPr lang="en-US" b="1" dirty="0"/>
                    </a:p>
                  </a:txBody>
                  <a:tcPr/>
                </a:tc>
                <a:tc>
                  <a:txBody>
                    <a:bodyPr/>
                    <a:lstStyle/>
                    <a:p>
                      <a:pPr algn="ctr"/>
                      <a:r>
                        <a:rPr lang="en-IN" b="1" dirty="0"/>
                        <a:t>No. of </a:t>
                      </a:r>
                    </a:p>
                    <a:p>
                      <a:pPr algn="ctr"/>
                      <a:r>
                        <a:rPr lang="en-IN" b="1" dirty="0"/>
                        <a:t>participants</a:t>
                      </a:r>
                      <a:endParaRPr lang="en-US" b="1" dirty="0"/>
                    </a:p>
                  </a:txBody>
                  <a:tcPr/>
                </a:tc>
                <a:tc>
                  <a:txBody>
                    <a:bodyPr/>
                    <a:lstStyle/>
                    <a:p>
                      <a:pPr algn="ctr"/>
                      <a:r>
                        <a:rPr lang="en-IN" b="1" dirty="0"/>
                        <a:t>No. of  articles</a:t>
                      </a:r>
                      <a:endParaRPr lang="en-US" b="1" dirty="0"/>
                    </a:p>
                  </a:txBody>
                  <a:tcPr/>
                </a:tc>
                <a:extLst>
                  <a:ext uri="{0D108BD9-81ED-4DB2-BD59-A6C34878D82A}">
                    <a16:rowId xmlns="" xmlns:a16="http://schemas.microsoft.com/office/drawing/2014/main" val="10000"/>
                  </a:ext>
                </a:extLst>
              </a:tr>
              <a:tr h="671044">
                <a:tc>
                  <a:txBody>
                    <a:bodyPr/>
                    <a:lstStyle/>
                    <a:p>
                      <a:pPr algn="ctr"/>
                      <a:r>
                        <a:rPr lang="en-IN" sz="1600" b="1" dirty="0"/>
                        <a:t>21/11/2019</a:t>
                      </a:r>
                      <a:endParaRPr lang="en-US" sz="1600" b="1" dirty="0"/>
                    </a:p>
                  </a:txBody>
                  <a:tcPr/>
                </a:tc>
                <a:tc>
                  <a:txBody>
                    <a:bodyPr/>
                    <a:lstStyle/>
                    <a:p>
                      <a:pPr algn="ctr"/>
                      <a:r>
                        <a:rPr lang="en-IN" sz="1600" b="1" dirty="0"/>
                        <a:t> First</a:t>
                      </a:r>
                      <a:endParaRPr lang="en-US" sz="1600" b="1" dirty="0"/>
                    </a:p>
                  </a:txBody>
                  <a:tcPr/>
                </a:tc>
                <a:tc>
                  <a:txBody>
                    <a:bodyPr/>
                    <a:lstStyle/>
                    <a:p>
                      <a:pPr algn="ctr"/>
                      <a:r>
                        <a:rPr lang="en-IN" sz="1600" b="1" dirty="0"/>
                        <a:t>DR. R.N SINGH</a:t>
                      </a:r>
                    </a:p>
                    <a:p>
                      <a:pPr algn="ctr"/>
                      <a:r>
                        <a:rPr lang="en-IN" sz="1600" b="1" dirty="0"/>
                        <a:t>Principal</a:t>
                      </a:r>
                      <a:r>
                        <a:rPr lang="en-IN" sz="1600" b="1" baseline="0" dirty="0"/>
                        <a:t> VYT PG College Durg </a:t>
                      </a:r>
                      <a:endParaRPr lang="en-US" sz="1600" b="1" dirty="0"/>
                    </a:p>
                  </a:txBody>
                  <a:tcPr/>
                </a:tc>
                <a:tc>
                  <a:txBody>
                    <a:bodyPr/>
                    <a:lstStyle/>
                    <a:p>
                      <a:pPr algn="ctr"/>
                      <a:r>
                        <a:rPr lang="en-IN" sz="1600" b="1" dirty="0"/>
                        <a:t>156</a:t>
                      </a:r>
                      <a:endParaRPr lang="en-US" sz="1600" b="1" dirty="0"/>
                    </a:p>
                  </a:txBody>
                  <a:tcPr/>
                </a:tc>
                <a:tc>
                  <a:txBody>
                    <a:bodyPr/>
                    <a:lstStyle/>
                    <a:p>
                      <a:pPr algn="ctr"/>
                      <a:r>
                        <a:rPr lang="en-IN" sz="1600" b="1" dirty="0"/>
                        <a:t>28</a:t>
                      </a:r>
                      <a:endParaRPr lang="en-US" sz="1600" b="1" dirty="0"/>
                    </a:p>
                  </a:txBody>
                  <a:tcPr/>
                </a:tc>
                <a:extLst>
                  <a:ext uri="{0D108BD9-81ED-4DB2-BD59-A6C34878D82A}">
                    <a16:rowId xmlns="" xmlns:a16="http://schemas.microsoft.com/office/drawing/2014/main" val="10001"/>
                  </a:ext>
                </a:extLst>
              </a:tr>
              <a:tr h="671044">
                <a:tc>
                  <a:txBody>
                    <a:bodyPr/>
                    <a:lstStyle/>
                    <a:p>
                      <a:pPr algn="ctr"/>
                      <a:r>
                        <a:rPr lang="en-IN" sz="1600" b="1" dirty="0"/>
                        <a:t>21/11/2019</a:t>
                      </a:r>
                      <a:endParaRPr lang="en-US" sz="1600" b="1" dirty="0"/>
                    </a:p>
                  </a:txBody>
                  <a:tcPr/>
                </a:tc>
                <a:tc>
                  <a:txBody>
                    <a:bodyPr/>
                    <a:lstStyle/>
                    <a:p>
                      <a:pPr algn="ctr"/>
                      <a:r>
                        <a:rPr lang="en-IN" sz="1600" b="1" dirty="0"/>
                        <a:t> second</a:t>
                      </a:r>
                      <a:endParaRPr lang="en-US" sz="1600" b="1" dirty="0"/>
                    </a:p>
                  </a:txBody>
                  <a:tcPr/>
                </a:tc>
                <a:tc>
                  <a:txBody>
                    <a:bodyPr/>
                    <a:lstStyle/>
                    <a:p>
                      <a:pPr algn="ctr"/>
                      <a:r>
                        <a:rPr lang="en-IN" sz="1600" b="1" dirty="0"/>
                        <a:t>DR. S.K. AGWAWAL</a:t>
                      </a:r>
                    </a:p>
                    <a:p>
                      <a:pPr algn="ctr"/>
                      <a:r>
                        <a:rPr lang="en-IN" sz="1600" b="1" dirty="0"/>
                        <a:t>Assistant professor </a:t>
                      </a:r>
                    </a:p>
                    <a:p>
                      <a:pPr algn="ctr"/>
                      <a:r>
                        <a:rPr lang="en-IN" sz="1600" b="1" dirty="0"/>
                        <a:t>Durga College</a:t>
                      </a:r>
                      <a:r>
                        <a:rPr lang="en-IN" sz="1600" b="1" baseline="0" dirty="0"/>
                        <a:t> Raipur</a:t>
                      </a:r>
                      <a:endParaRPr lang="en-US" sz="1600" b="1" dirty="0"/>
                    </a:p>
                  </a:txBody>
                  <a:tcPr/>
                </a:tc>
                <a:tc>
                  <a:txBody>
                    <a:bodyPr/>
                    <a:lstStyle/>
                    <a:p>
                      <a:pPr algn="ctr"/>
                      <a:r>
                        <a:rPr lang="en-IN" sz="1600" b="1" dirty="0"/>
                        <a:t>125</a:t>
                      </a:r>
                      <a:endParaRPr lang="en-US" sz="1600" b="1" dirty="0"/>
                    </a:p>
                  </a:txBody>
                  <a:tcPr/>
                </a:tc>
                <a:tc>
                  <a:txBody>
                    <a:bodyPr/>
                    <a:lstStyle/>
                    <a:p>
                      <a:pPr algn="ctr"/>
                      <a:r>
                        <a:rPr lang="en-IN" sz="1600" b="1" dirty="0"/>
                        <a:t>33</a:t>
                      </a:r>
                      <a:endParaRPr lang="en-US" sz="1600" b="1" dirty="0"/>
                    </a:p>
                  </a:txBody>
                  <a:tcPr/>
                </a:tc>
                <a:extLst>
                  <a:ext uri="{0D108BD9-81ED-4DB2-BD59-A6C34878D82A}">
                    <a16:rowId xmlns="" xmlns:a16="http://schemas.microsoft.com/office/drawing/2014/main" val="10002"/>
                  </a:ext>
                </a:extLst>
              </a:tr>
            </a:tbl>
          </a:graphicData>
        </a:graphic>
      </p:graphicFrame>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932" y="274638"/>
            <a:ext cx="8319868" cy="1143000"/>
          </a:xfrm>
        </p:spPr>
        <p:txBody>
          <a:bodyPr>
            <a:normAutofit/>
          </a:bodyPr>
          <a:lstStyle/>
          <a:p>
            <a:r>
              <a:rPr lang="en-IN" sz="3200" b="1" dirty="0">
                <a:solidFill>
                  <a:srgbClr val="FF0000"/>
                </a:solidFill>
              </a:rPr>
              <a:t>Continued 02: Other Academics Programmes</a:t>
            </a:r>
            <a:endParaRPr lang="en-US" sz="3200" b="1" dirty="0">
              <a:solidFill>
                <a:srgbClr val="FF0000"/>
              </a:solidFill>
            </a:endParaRPr>
          </a:p>
        </p:txBody>
      </p:sp>
      <p:sp>
        <p:nvSpPr>
          <p:cNvPr id="3" name="Content Placeholder 2"/>
          <p:cNvSpPr>
            <a:spLocks noGrp="1"/>
          </p:cNvSpPr>
          <p:nvPr>
            <p:ph sz="quarter" idx="1"/>
          </p:nvPr>
        </p:nvSpPr>
        <p:spPr>
          <a:xfrm>
            <a:off x="395536" y="1628800"/>
            <a:ext cx="8319868" cy="4800596"/>
          </a:xfrm>
        </p:spPr>
        <p:txBody>
          <a:bodyPr numCol="1">
            <a:normAutofit/>
          </a:bodyPr>
          <a:lstStyle/>
          <a:p>
            <a:pPr algn="ctr">
              <a:buNone/>
            </a:pPr>
            <a:r>
              <a:rPr lang="en-IN" b="1" dirty="0">
                <a:solidFill>
                  <a:srgbClr val="000099"/>
                </a:solidFill>
              </a:rPr>
              <a:t>        </a:t>
            </a:r>
            <a:r>
              <a:rPr lang="en-IN" sz="2800" b="1" dirty="0">
                <a:solidFill>
                  <a:srgbClr val="000099"/>
                </a:solidFill>
              </a:rPr>
              <a:t>Workshop on Goods and Services Tax by Marg Telecommunication  Ltd. As on 14/12/2018.</a:t>
            </a:r>
          </a:p>
          <a:p>
            <a:pPr algn="ctr">
              <a:buNone/>
            </a:pPr>
            <a:endParaRPr lang="en-IN" sz="2800" b="1" dirty="0">
              <a:solidFill>
                <a:srgbClr val="000099"/>
              </a:solidFill>
            </a:endParaRPr>
          </a:p>
          <a:p>
            <a:pPr algn="ctr">
              <a:buNone/>
            </a:pPr>
            <a:r>
              <a:rPr lang="en-IN" sz="2800" b="1" dirty="0">
                <a:solidFill>
                  <a:srgbClr val="000099"/>
                </a:solidFill>
              </a:rPr>
              <a:t>           Workshop on Career Guidance by The         Institute of  Companies Secretary of India as on 15/01/2019.</a:t>
            </a:r>
          </a:p>
          <a:p>
            <a:pPr algn="ctr">
              <a:buNone/>
            </a:pPr>
            <a:endParaRPr lang="en-IN" sz="2800" b="1" dirty="0">
              <a:solidFill>
                <a:srgbClr val="000099"/>
              </a:solidFill>
            </a:endParaRPr>
          </a:p>
          <a:p>
            <a:pPr algn="ctr">
              <a:buNone/>
            </a:pPr>
            <a:r>
              <a:rPr lang="en-IN" sz="2800" b="1" dirty="0">
                <a:solidFill>
                  <a:srgbClr val="000099"/>
                </a:solidFill>
              </a:rPr>
              <a:t>           Workshop on Merger of Public Sector Banking in India An on 15/01/2019.</a:t>
            </a:r>
            <a:endParaRPr lang="en-US" sz="2800" b="1" dirty="0">
              <a:solidFill>
                <a:srgbClr val="000099"/>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500050"/>
            <a:ext cx="8429684" cy="1143000"/>
          </a:xfrm>
        </p:spPr>
        <p:txBody>
          <a:bodyPr>
            <a:normAutofit/>
          </a:bodyPr>
          <a:lstStyle/>
          <a:p>
            <a:pPr algn="ctr"/>
            <a:r>
              <a:rPr lang="en-IN" sz="2400" b="1" dirty="0">
                <a:solidFill>
                  <a:srgbClr val="C00000"/>
                </a:solidFill>
              </a:rPr>
              <a:t>Name of Institutions by which Departmental Faculties Invited as Special Guest for Academic and  Professional Programmes</a:t>
            </a:r>
            <a:endParaRPr lang="en-US" sz="2400" b="1" dirty="0">
              <a:solidFill>
                <a:srgbClr val="C00000"/>
              </a:solidFill>
            </a:endParaRPr>
          </a:p>
        </p:txBody>
      </p:sp>
      <p:graphicFrame>
        <p:nvGraphicFramePr>
          <p:cNvPr id="4" name="Content Placeholder 3"/>
          <p:cNvGraphicFramePr>
            <a:graphicFrameLocks noGrp="1"/>
          </p:cNvGraphicFramePr>
          <p:nvPr>
            <p:ph sz="quarter" idx="1"/>
            <p:extLst>
              <p:ext uri="{D42A27DB-BD31-4B8C-83A1-F6EECF244321}">
                <p14:modId xmlns="" xmlns:p14="http://schemas.microsoft.com/office/powerpoint/2010/main" val="3512020634"/>
              </p:ext>
            </p:extLst>
          </p:nvPr>
        </p:nvGraphicFramePr>
        <p:xfrm>
          <a:off x="642938" y="1785938"/>
          <a:ext cx="8215312" cy="3810000"/>
        </p:xfrm>
        <a:graphic>
          <a:graphicData uri="http://schemas.openxmlformats.org/drawingml/2006/table">
            <a:tbl>
              <a:tblPr firstRow="1" bandRow="1">
                <a:tableStyleId>{5C22544A-7EE6-4342-B048-85BDC9FD1C3A}</a:tableStyleId>
              </a:tblPr>
              <a:tblGrid>
                <a:gridCol w="2053828">
                  <a:extLst>
                    <a:ext uri="{9D8B030D-6E8A-4147-A177-3AD203B41FA5}">
                      <a16:colId xmlns="" xmlns:a16="http://schemas.microsoft.com/office/drawing/2014/main" val="20000"/>
                    </a:ext>
                  </a:extLst>
                </a:gridCol>
                <a:gridCol w="2053828">
                  <a:extLst>
                    <a:ext uri="{9D8B030D-6E8A-4147-A177-3AD203B41FA5}">
                      <a16:colId xmlns="" xmlns:a16="http://schemas.microsoft.com/office/drawing/2014/main" val="20001"/>
                    </a:ext>
                  </a:extLst>
                </a:gridCol>
                <a:gridCol w="2053828">
                  <a:extLst>
                    <a:ext uri="{9D8B030D-6E8A-4147-A177-3AD203B41FA5}">
                      <a16:colId xmlns="" xmlns:a16="http://schemas.microsoft.com/office/drawing/2014/main" val="20002"/>
                    </a:ext>
                  </a:extLst>
                </a:gridCol>
                <a:gridCol w="2053828">
                  <a:extLst>
                    <a:ext uri="{9D8B030D-6E8A-4147-A177-3AD203B41FA5}">
                      <a16:colId xmlns="" xmlns:a16="http://schemas.microsoft.com/office/drawing/2014/main" val="20003"/>
                    </a:ext>
                  </a:extLst>
                </a:gridCol>
              </a:tblGrid>
              <a:tr h="370840">
                <a:tc>
                  <a:txBody>
                    <a:bodyPr/>
                    <a:lstStyle/>
                    <a:p>
                      <a:r>
                        <a:rPr lang="en-IN" sz="2000" b="0" dirty="0">
                          <a:latin typeface="Calibri" pitchFamily="34" charset="0"/>
                          <a:cs typeface="Calibri" pitchFamily="34" charset="0"/>
                        </a:rPr>
                        <a:t>Names of Institutions</a:t>
                      </a:r>
                      <a:endParaRPr lang="en-US" sz="2000" b="0" dirty="0">
                        <a:latin typeface="Calibri" pitchFamily="34" charset="0"/>
                        <a:cs typeface="Calibri" pitchFamily="34" charset="0"/>
                      </a:endParaRPr>
                    </a:p>
                  </a:txBody>
                  <a:tcPr/>
                </a:tc>
                <a:tc>
                  <a:txBody>
                    <a:bodyPr/>
                    <a:lstStyle/>
                    <a:p>
                      <a:r>
                        <a:rPr lang="en-IN" sz="2000" b="0" dirty="0">
                          <a:latin typeface="Calibri" pitchFamily="34" charset="0"/>
                          <a:cs typeface="Calibri" pitchFamily="34" charset="0"/>
                        </a:rPr>
                        <a:t>Dates of Lecture Delivered</a:t>
                      </a:r>
                      <a:endParaRPr lang="en-US" sz="2000" b="0" dirty="0">
                        <a:latin typeface="Calibri" pitchFamily="34" charset="0"/>
                        <a:cs typeface="Calibri" pitchFamily="34" charset="0"/>
                      </a:endParaRPr>
                    </a:p>
                  </a:txBody>
                  <a:tcPr/>
                </a:tc>
                <a:tc>
                  <a:txBody>
                    <a:bodyPr/>
                    <a:lstStyle/>
                    <a:p>
                      <a:r>
                        <a:rPr lang="en-IN" sz="2000" b="0" dirty="0">
                          <a:latin typeface="Calibri" pitchFamily="34" charset="0"/>
                          <a:cs typeface="Calibri" pitchFamily="34" charset="0"/>
                        </a:rPr>
                        <a:t>Topics of Lectures</a:t>
                      </a:r>
                      <a:endParaRPr lang="en-US" sz="2000" b="0" dirty="0">
                        <a:latin typeface="Calibri" pitchFamily="34" charset="0"/>
                        <a:cs typeface="Calibri" pitchFamily="34" charset="0"/>
                      </a:endParaRPr>
                    </a:p>
                  </a:txBody>
                  <a:tcPr/>
                </a:tc>
                <a:tc>
                  <a:txBody>
                    <a:bodyPr/>
                    <a:lstStyle/>
                    <a:p>
                      <a:r>
                        <a:rPr lang="en-IN" sz="2000" b="0" dirty="0">
                          <a:latin typeface="Calibri" pitchFamily="34" charset="0"/>
                          <a:cs typeface="Calibri" pitchFamily="34" charset="0"/>
                        </a:rPr>
                        <a:t>No. of Participants</a:t>
                      </a:r>
                      <a:endParaRPr lang="en-US" sz="2000" b="0" dirty="0">
                        <a:latin typeface="Calibri" pitchFamily="34" charset="0"/>
                        <a:cs typeface="Calibri" pitchFamily="34" charset="0"/>
                      </a:endParaRPr>
                    </a:p>
                  </a:txBody>
                  <a:tcPr/>
                </a:tc>
                <a:extLst>
                  <a:ext uri="{0D108BD9-81ED-4DB2-BD59-A6C34878D82A}">
                    <a16:rowId xmlns="" xmlns:a16="http://schemas.microsoft.com/office/drawing/2014/main" val="10000"/>
                  </a:ext>
                </a:extLst>
              </a:tr>
              <a:tr h="370840">
                <a:tc>
                  <a:txBody>
                    <a:bodyPr/>
                    <a:lstStyle/>
                    <a:p>
                      <a:r>
                        <a:rPr lang="en-IN" sz="2000" b="0" dirty="0">
                          <a:latin typeface="Calibri" pitchFamily="34" charset="0"/>
                          <a:cs typeface="Calibri" pitchFamily="34" charset="0"/>
                        </a:rPr>
                        <a:t>Govt. College Machandur Durg</a:t>
                      </a:r>
                      <a:endParaRPr lang="en-US" sz="2000" b="0" dirty="0">
                        <a:latin typeface="Calibri" pitchFamily="34" charset="0"/>
                        <a:cs typeface="Calibri" pitchFamily="34" charset="0"/>
                      </a:endParaRPr>
                    </a:p>
                  </a:txBody>
                  <a:tcPr/>
                </a:tc>
                <a:tc>
                  <a:txBody>
                    <a:bodyPr/>
                    <a:lstStyle/>
                    <a:p>
                      <a:r>
                        <a:rPr lang="en-IN" sz="2000" b="0" dirty="0">
                          <a:latin typeface="Calibri" pitchFamily="34" charset="0"/>
                          <a:cs typeface="Calibri" pitchFamily="34" charset="0"/>
                        </a:rPr>
                        <a:t>10/01/2020</a:t>
                      </a:r>
                      <a:endParaRPr lang="en-US" sz="2000" b="0" dirty="0">
                        <a:latin typeface="Calibri" pitchFamily="34" charset="0"/>
                        <a:cs typeface="Calibri" pitchFamily="34" charset="0"/>
                      </a:endParaRPr>
                    </a:p>
                  </a:txBody>
                  <a:tcPr/>
                </a:tc>
                <a:tc>
                  <a:txBody>
                    <a:bodyPr/>
                    <a:lstStyle/>
                    <a:p>
                      <a:r>
                        <a:rPr lang="en-IN" sz="2000" b="0" dirty="0">
                          <a:latin typeface="Calibri" pitchFamily="34" charset="0"/>
                          <a:cs typeface="Calibri" pitchFamily="34" charset="0"/>
                        </a:rPr>
                        <a:t>Financial Accounting</a:t>
                      </a:r>
                      <a:endParaRPr lang="en-US" sz="2000" b="0" dirty="0">
                        <a:latin typeface="Calibri" pitchFamily="34" charset="0"/>
                        <a:cs typeface="Calibri" pitchFamily="34" charset="0"/>
                      </a:endParaRPr>
                    </a:p>
                  </a:txBody>
                  <a:tcPr/>
                </a:tc>
                <a:tc>
                  <a:txBody>
                    <a:bodyPr/>
                    <a:lstStyle/>
                    <a:p>
                      <a:r>
                        <a:rPr lang="en-IN" sz="2000" b="0" dirty="0">
                          <a:latin typeface="Calibri" pitchFamily="34" charset="0"/>
                          <a:cs typeface="Calibri" pitchFamily="34" charset="0"/>
                        </a:rPr>
                        <a:t>92</a:t>
                      </a:r>
                      <a:endParaRPr lang="en-US" sz="2000" b="0" dirty="0">
                        <a:latin typeface="Calibri" pitchFamily="34" charset="0"/>
                        <a:cs typeface="Calibri" pitchFamily="34" charset="0"/>
                      </a:endParaRPr>
                    </a:p>
                  </a:txBody>
                  <a:tcPr/>
                </a:tc>
                <a:extLst>
                  <a:ext uri="{0D108BD9-81ED-4DB2-BD59-A6C34878D82A}">
                    <a16:rowId xmlns="" xmlns:a16="http://schemas.microsoft.com/office/drawing/2014/main" val="10001"/>
                  </a:ext>
                </a:extLst>
              </a:tr>
              <a:tr h="370840">
                <a:tc>
                  <a:txBody>
                    <a:bodyPr/>
                    <a:lstStyle/>
                    <a:p>
                      <a:r>
                        <a:rPr lang="en-IN" sz="2000" b="0" dirty="0">
                          <a:latin typeface="Calibri" pitchFamily="34" charset="0"/>
                          <a:cs typeface="Calibri" pitchFamily="34" charset="0"/>
                        </a:rPr>
                        <a:t>Govt. College Dharsiva Raipur</a:t>
                      </a:r>
                      <a:endParaRPr lang="en-US" sz="2000" b="0" dirty="0">
                        <a:latin typeface="Calibri" pitchFamily="34" charset="0"/>
                        <a:cs typeface="Calibri" pitchFamily="34" charset="0"/>
                      </a:endParaRPr>
                    </a:p>
                  </a:txBody>
                  <a:tcPr/>
                </a:tc>
                <a:tc>
                  <a:txBody>
                    <a:bodyPr/>
                    <a:lstStyle/>
                    <a:p>
                      <a:r>
                        <a:rPr lang="en-IN" sz="2000" b="0" dirty="0">
                          <a:latin typeface="Calibri" pitchFamily="34" charset="0"/>
                          <a:cs typeface="Calibri" pitchFamily="34" charset="0"/>
                        </a:rPr>
                        <a:t>04/01/2021</a:t>
                      </a:r>
                      <a:endParaRPr lang="en-US" sz="2000" b="0" dirty="0">
                        <a:latin typeface="Calibri" pitchFamily="34" charset="0"/>
                        <a:cs typeface="Calibri" pitchFamily="34" charset="0"/>
                      </a:endParaRPr>
                    </a:p>
                  </a:txBody>
                  <a:tcPr/>
                </a:tc>
                <a:tc>
                  <a:txBody>
                    <a:bodyPr/>
                    <a:lstStyle/>
                    <a:p>
                      <a:r>
                        <a:rPr lang="en-IN" sz="2000" b="0" dirty="0">
                          <a:latin typeface="Calibri" pitchFamily="34" charset="0"/>
                          <a:cs typeface="Calibri" pitchFamily="34" charset="0"/>
                        </a:rPr>
                        <a:t>An Introduction of GST</a:t>
                      </a:r>
                      <a:endParaRPr lang="en-US" sz="2000" b="0" dirty="0">
                        <a:latin typeface="Calibri" pitchFamily="34" charset="0"/>
                        <a:cs typeface="Calibri" pitchFamily="34" charset="0"/>
                      </a:endParaRPr>
                    </a:p>
                  </a:txBody>
                  <a:tcPr/>
                </a:tc>
                <a:tc>
                  <a:txBody>
                    <a:bodyPr/>
                    <a:lstStyle/>
                    <a:p>
                      <a:r>
                        <a:rPr lang="en-IN" sz="2000" b="0" dirty="0">
                          <a:latin typeface="Calibri" pitchFamily="34" charset="0"/>
                          <a:cs typeface="Calibri" pitchFamily="34" charset="0"/>
                        </a:rPr>
                        <a:t>96</a:t>
                      </a:r>
                      <a:endParaRPr lang="en-US" sz="2000" b="0" dirty="0">
                        <a:latin typeface="Calibri" pitchFamily="34" charset="0"/>
                        <a:cs typeface="Calibri" pitchFamily="34" charset="0"/>
                      </a:endParaRPr>
                    </a:p>
                  </a:txBody>
                  <a:tcPr/>
                </a:tc>
                <a:extLst>
                  <a:ext uri="{0D108BD9-81ED-4DB2-BD59-A6C34878D82A}">
                    <a16:rowId xmlns="" xmlns:a16="http://schemas.microsoft.com/office/drawing/2014/main" val="10002"/>
                  </a:ext>
                </a:extLst>
              </a:tr>
              <a:tr h="370840">
                <a:tc>
                  <a:txBody>
                    <a:bodyPr/>
                    <a:lstStyle/>
                    <a:p>
                      <a:r>
                        <a:rPr lang="en-IN" sz="2000" b="0" dirty="0" err="1">
                          <a:latin typeface="Calibri" pitchFamily="34" charset="0"/>
                          <a:cs typeface="Calibri" pitchFamily="34" charset="0"/>
                        </a:rPr>
                        <a:t>Sai</a:t>
                      </a:r>
                      <a:r>
                        <a:rPr lang="en-IN" sz="2000" b="0" dirty="0">
                          <a:latin typeface="Calibri" pitchFamily="34" charset="0"/>
                          <a:cs typeface="Calibri" pitchFamily="34" charset="0"/>
                        </a:rPr>
                        <a:t> College Bhilai</a:t>
                      </a:r>
                      <a:endParaRPr lang="en-US" sz="2000" b="0" dirty="0">
                        <a:latin typeface="Calibri" pitchFamily="34" charset="0"/>
                        <a:cs typeface="Calibri" pitchFamily="34" charset="0"/>
                      </a:endParaRPr>
                    </a:p>
                  </a:txBody>
                  <a:tcPr/>
                </a:tc>
                <a:tc>
                  <a:txBody>
                    <a:bodyPr/>
                    <a:lstStyle/>
                    <a:p>
                      <a:r>
                        <a:rPr lang="en-IN" sz="2000" b="0" dirty="0">
                          <a:latin typeface="Calibri" pitchFamily="34" charset="0"/>
                          <a:cs typeface="Calibri" pitchFamily="34" charset="0"/>
                        </a:rPr>
                        <a:t>05/05/2021</a:t>
                      </a:r>
                      <a:endParaRPr lang="en-US" sz="2000" b="0" dirty="0">
                        <a:latin typeface="Calibri" pitchFamily="34" charset="0"/>
                        <a:cs typeface="Calibri" pitchFamily="34" charset="0"/>
                      </a:endParaRPr>
                    </a:p>
                  </a:txBody>
                  <a:tcPr/>
                </a:tc>
                <a:tc>
                  <a:txBody>
                    <a:bodyPr/>
                    <a:lstStyle/>
                    <a:p>
                      <a:r>
                        <a:rPr lang="en-IN" sz="2000" b="0" dirty="0">
                          <a:latin typeface="Calibri" pitchFamily="34" charset="0"/>
                          <a:cs typeface="Calibri" pitchFamily="34" charset="0"/>
                        </a:rPr>
                        <a:t>Investment and Tax Planning</a:t>
                      </a:r>
                      <a:endParaRPr lang="en-US" sz="2000" b="0" dirty="0">
                        <a:latin typeface="Calibri" pitchFamily="34" charset="0"/>
                        <a:cs typeface="Calibri" pitchFamily="34" charset="0"/>
                      </a:endParaRPr>
                    </a:p>
                  </a:txBody>
                  <a:tcPr/>
                </a:tc>
                <a:tc>
                  <a:txBody>
                    <a:bodyPr/>
                    <a:lstStyle/>
                    <a:p>
                      <a:r>
                        <a:rPr lang="en-IN" sz="2000" b="0" dirty="0">
                          <a:latin typeface="Calibri" pitchFamily="34" charset="0"/>
                          <a:cs typeface="Calibri" pitchFamily="34" charset="0"/>
                        </a:rPr>
                        <a:t>82</a:t>
                      </a:r>
                      <a:endParaRPr lang="en-US" sz="2000" b="0" dirty="0">
                        <a:latin typeface="Calibri" pitchFamily="34" charset="0"/>
                        <a:cs typeface="Calibri" pitchFamily="34" charset="0"/>
                      </a:endParaRPr>
                    </a:p>
                  </a:txBody>
                  <a:tcPr/>
                </a:tc>
                <a:extLst>
                  <a:ext uri="{0D108BD9-81ED-4DB2-BD59-A6C34878D82A}">
                    <a16:rowId xmlns="" xmlns:a16="http://schemas.microsoft.com/office/drawing/2014/main" val="10003"/>
                  </a:ext>
                </a:extLst>
              </a:tr>
              <a:tr h="370840">
                <a:tc>
                  <a:txBody>
                    <a:bodyPr/>
                    <a:lstStyle/>
                    <a:p>
                      <a:r>
                        <a:rPr lang="en-IN" sz="2000" b="0" dirty="0">
                          <a:latin typeface="Calibri" pitchFamily="34" charset="0"/>
                          <a:cs typeface="Calibri" pitchFamily="34" charset="0"/>
                        </a:rPr>
                        <a:t>Govt. College </a:t>
                      </a:r>
                      <a:endParaRPr lang="en-US" sz="2000" b="0" dirty="0">
                        <a:latin typeface="Calibri" pitchFamily="34" charset="0"/>
                        <a:cs typeface="Calibri" pitchFamily="34" charset="0"/>
                      </a:endParaRPr>
                    </a:p>
                  </a:txBody>
                  <a:tcPr/>
                </a:tc>
                <a:tc>
                  <a:txBody>
                    <a:bodyPr/>
                    <a:lstStyle/>
                    <a:p>
                      <a:r>
                        <a:rPr lang="en-IN" sz="2000" b="0" dirty="0">
                          <a:latin typeface="Calibri" pitchFamily="34" charset="0"/>
                          <a:cs typeface="Calibri" pitchFamily="34" charset="0"/>
                        </a:rPr>
                        <a:t>24/07/20211</a:t>
                      </a:r>
                      <a:endParaRPr lang="en-US" sz="2000" b="0" dirty="0">
                        <a:latin typeface="Calibri" pitchFamily="34" charset="0"/>
                        <a:cs typeface="Calibri" pitchFamily="34" charset="0"/>
                      </a:endParaRPr>
                    </a:p>
                  </a:txBody>
                  <a:tcPr/>
                </a:tc>
                <a:tc>
                  <a:txBody>
                    <a:bodyPr/>
                    <a:lstStyle/>
                    <a:p>
                      <a:r>
                        <a:rPr lang="en-IN" sz="2000" b="0" dirty="0">
                          <a:latin typeface="Calibri" pitchFamily="34" charset="0"/>
                          <a:cs typeface="Calibri" pitchFamily="34" charset="0"/>
                        </a:rPr>
                        <a:t>Return</a:t>
                      </a:r>
                      <a:r>
                        <a:rPr lang="en-IN" sz="2000" b="0" baseline="0" dirty="0">
                          <a:latin typeface="Calibri" pitchFamily="34" charset="0"/>
                          <a:cs typeface="Calibri" pitchFamily="34" charset="0"/>
                        </a:rPr>
                        <a:t> Filling and Assessment  Proceeding</a:t>
                      </a:r>
                      <a:endParaRPr lang="en-US" sz="2000" b="0" dirty="0">
                        <a:latin typeface="Calibri" pitchFamily="34" charset="0"/>
                        <a:cs typeface="Calibri" pitchFamily="34" charset="0"/>
                      </a:endParaRPr>
                    </a:p>
                  </a:txBody>
                  <a:tcPr/>
                </a:tc>
                <a:tc>
                  <a:txBody>
                    <a:bodyPr/>
                    <a:lstStyle/>
                    <a:p>
                      <a:r>
                        <a:rPr lang="en-IN" sz="2000" b="0" dirty="0">
                          <a:latin typeface="Calibri" pitchFamily="34" charset="0"/>
                          <a:cs typeface="Calibri" pitchFamily="34" charset="0"/>
                        </a:rPr>
                        <a:t>53</a:t>
                      </a:r>
                      <a:endParaRPr lang="en-US" sz="2000" b="0" dirty="0">
                        <a:latin typeface="Calibri" pitchFamily="34" charset="0"/>
                        <a:cs typeface="Calibri" pitchFamily="34" charset="0"/>
                      </a:endParaRPr>
                    </a:p>
                  </a:txBody>
                  <a:tcPr/>
                </a:tc>
                <a:extLst>
                  <a:ext uri="{0D108BD9-81ED-4DB2-BD59-A6C34878D82A}">
                    <a16:rowId xmlns="" xmlns:a16="http://schemas.microsoft.com/office/drawing/2014/main" val="10004"/>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785794"/>
            <a:ext cx="8229600" cy="571504"/>
          </a:xfrm>
        </p:spPr>
        <p:txBody>
          <a:bodyPr>
            <a:normAutofit fontScale="90000"/>
          </a:bodyPr>
          <a:lstStyle/>
          <a:p>
            <a:r>
              <a:rPr lang="en-IN" b="1" dirty="0"/>
              <a:t>           Research and Academic Areas</a:t>
            </a:r>
            <a:endParaRPr lang="en-US" b="1" dirty="0">
              <a:solidFill>
                <a:schemeClr val="accent1">
                  <a:lumMod val="75000"/>
                </a:schemeClr>
              </a:solidFill>
            </a:endParaRPr>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3500723411"/>
              </p:ext>
            </p:extLst>
          </p:nvPr>
        </p:nvGraphicFramePr>
        <p:xfrm>
          <a:off x="714347" y="1643050"/>
          <a:ext cx="7972453" cy="3314672"/>
        </p:xfrm>
        <a:graphic>
          <a:graphicData uri="http://schemas.openxmlformats.org/drawingml/2006/table">
            <a:tbl>
              <a:tblPr firstRow="1" bandRow="1">
                <a:tableStyleId>{5C22544A-7EE6-4342-B048-85BDC9FD1C3A}</a:tableStyleId>
              </a:tblPr>
              <a:tblGrid>
                <a:gridCol w="802760">
                  <a:extLst>
                    <a:ext uri="{9D8B030D-6E8A-4147-A177-3AD203B41FA5}">
                      <a16:colId xmlns="" xmlns:a16="http://schemas.microsoft.com/office/drawing/2014/main" val="20000"/>
                    </a:ext>
                  </a:extLst>
                </a:gridCol>
                <a:gridCol w="1730145">
                  <a:extLst>
                    <a:ext uri="{9D8B030D-6E8A-4147-A177-3AD203B41FA5}">
                      <a16:colId xmlns="" xmlns:a16="http://schemas.microsoft.com/office/drawing/2014/main" val="20001"/>
                    </a:ext>
                  </a:extLst>
                </a:gridCol>
                <a:gridCol w="1384116">
                  <a:extLst>
                    <a:ext uri="{9D8B030D-6E8A-4147-A177-3AD203B41FA5}">
                      <a16:colId xmlns="" xmlns:a16="http://schemas.microsoft.com/office/drawing/2014/main" val="20002"/>
                    </a:ext>
                  </a:extLst>
                </a:gridCol>
                <a:gridCol w="1314910">
                  <a:extLst>
                    <a:ext uri="{9D8B030D-6E8A-4147-A177-3AD203B41FA5}">
                      <a16:colId xmlns="" xmlns:a16="http://schemas.microsoft.com/office/drawing/2014/main" val="20003"/>
                    </a:ext>
                  </a:extLst>
                </a:gridCol>
                <a:gridCol w="1384116">
                  <a:extLst>
                    <a:ext uri="{9D8B030D-6E8A-4147-A177-3AD203B41FA5}">
                      <a16:colId xmlns="" xmlns:a16="http://schemas.microsoft.com/office/drawing/2014/main" val="20004"/>
                    </a:ext>
                  </a:extLst>
                </a:gridCol>
                <a:gridCol w="1356406">
                  <a:extLst>
                    <a:ext uri="{9D8B030D-6E8A-4147-A177-3AD203B41FA5}">
                      <a16:colId xmlns="" xmlns:a16="http://schemas.microsoft.com/office/drawing/2014/main" val="20005"/>
                    </a:ext>
                  </a:extLst>
                </a:gridCol>
              </a:tblGrid>
              <a:tr h="1857958">
                <a:tc>
                  <a:txBody>
                    <a:bodyPr/>
                    <a:lstStyle/>
                    <a:p>
                      <a:r>
                        <a:rPr lang="en-IN" dirty="0"/>
                        <a:t>S.N</a:t>
                      </a:r>
                      <a:endParaRPr lang="en-US" dirty="0"/>
                    </a:p>
                  </a:txBody>
                  <a:tcPr/>
                </a:tc>
                <a:tc>
                  <a:txBody>
                    <a:bodyPr/>
                    <a:lstStyle/>
                    <a:p>
                      <a:r>
                        <a:rPr lang="en-IN" dirty="0"/>
                        <a:t>Name of Faculties</a:t>
                      </a:r>
                      <a:endParaRPr lang="en-US" dirty="0"/>
                    </a:p>
                  </a:txBody>
                  <a:tcPr/>
                </a:tc>
                <a:tc>
                  <a:txBody>
                    <a:bodyPr/>
                    <a:lstStyle/>
                    <a:p>
                      <a:r>
                        <a:rPr lang="en-IN" dirty="0"/>
                        <a:t>No . Of </a:t>
                      </a:r>
                      <a:r>
                        <a:rPr lang="en-IN" baseline="0" dirty="0"/>
                        <a:t> Research papers in referred journals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a:t>No . Of Seminar &amp; Workshop attended</a:t>
                      </a:r>
                      <a:endParaRPr lang="en-US" dirty="0"/>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a:t>No. of orientation</a:t>
                      </a:r>
                      <a:r>
                        <a:rPr lang="en-IN" baseline="0" dirty="0"/>
                        <a:t> programme attended</a:t>
                      </a:r>
                      <a:endParaRPr lang="en-US" dirty="0"/>
                    </a:p>
                    <a:p>
                      <a:endParaRPr lang="en-US" dirty="0"/>
                    </a:p>
                  </a:txBody>
                  <a:tcPr/>
                </a:tc>
                <a:tc>
                  <a:txBody>
                    <a:bodyPr/>
                    <a:lstStyle/>
                    <a:p>
                      <a:r>
                        <a:rPr lang="en-IN" dirty="0"/>
                        <a:t>Other faculty oriented programme</a:t>
                      </a:r>
                      <a:endParaRPr lang="en-US" dirty="0"/>
                    </a:p>
                  </a:txBody>
                  <a:tcPr/>
                </a:tc>
                <a:extLst>
                  <a:ext uri="{0D108BD9-81ED-4DB2-BD59-A6C34878D82A}">
                    <a16:rowId xmlns="" xmlns:a16="http://schemas.microsoft.com/office/drawing/2014/main" val="10000"/>
                  </a:ext>
                </a:extLst>
              </a:tr>
              <a:tr h="1456714">
                <a:tc>
                  <a:txBody>
                    <a:bodyPr/>
                    <a:lstStyle/>
                    <a:p>
                      <a:r>
                        <a:rPr lang="en-IN" b="1" dirty="0"/>
                        <a:t>01</a:t>
                      </a:r>
                      <a:endParaRPr lang="en-US" b="1" dirty="0"/>
                    </a:p>
                  </a:txBody>
                  <a:tcPr/>
                </a:tc>
                <a:tc>
                  <a:txBody>
                    <a:bodyPr/>
                    <a:lstStyle/>
                    <a:p>
                      <a:r>
                        <a:rPr lang="en-IN" b="1" dirty="0"/>
                        <a:t>Dr. GAURAV</a:t>
                      </a:r>
                      <a:r>
                        <a:rPr lang="en-IN" b="1" baseline="0" dirty="0"/>
                        <a:t> SHARMA</a:t>
                      </a:r>
                      <a:endParaRPr lang="en-US" b="1" dirty="0"/>
                    </a:p>
                  </a:txBody>
                  <a:tcPr/>
                </a:tc>
                <a:tc>
                  <a:txBody>
                    <a:bodyPr/>
                    <a:lstStyle/>
                    <a:p>
                      <a:r>
                        <a:rPr lang="en-IN" b="1" dirty="0"/>
                        <a:t>12</a:t>
                      </a:r>
                      <a:endParaRPr lang="en-US" b="1" dirty="0"/>
                    </a:p>
                  </a:txBody>
                  <a:tcPr/>
                </a:tc>
                <a:tc>
                  <a:txBody>
                    <a:bodyPr/>
                    <a:lstStyle/>
                    <a:p>
                      <a:r>
                        <a:rPr lang="en-IN" b="1" dirty="0"/>
                        <a:t>15</a:t>
                      </a:r>
                      <a:endParaRPr lang="en-US" b="1" dirty="0"/>
                    </a:p>
                  </a:txBody>
                  <a:tcPr/>
                </a:tc>
                <a:tc>
                  <a:txBody>
                    <a:bodyPr/>
                    <a:lstStyle/>
                    <a:p>
                      <a:r>
                        <a:rPr lang="en-IN" b="1" dirty="0"/>
                        <a:t>01</a:t>
                      </a:r>
                      <a:endParaRPr lang="en-US" b="1" dirty="0"/>
                    </a:p>
                  </a:txBody>
                  <a:tcPr/>
                </a:tc>
                <a:tc>
                  <a:txBody>
                    <a:bodyPr/>
                    <a:lstStyle/>
                    <a:p>
                      <a:r>
                        <a:rPr lang="en-IN" b="1" dirty="0"/>
                        <a:t>01</a:t>
                      </a:r>
                      <a:endParaRPr lang="en-US" b="1" dirty="0"/>
                    </a:p>
                  </a:txBody>
                  <a:tcPr/>
                </a:tc>
                <a:extLst>
                  <a:ext uri="{0D108BD9-81ED-4DB2-BD59-A6C34878D82A}">
                    <a16:rowId xmlns="" xmlns:a16="http://schemas.microsoft.com/office/drawing/2014/main" val="10001"/>
                  </a:ext>
                </a:extLst>
              </a:tr>
            </a:tbl>
          </a:graphicData>
        </a:graphic>
      </p:graphicFrame>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N" sz="3200" b="1" dirty="0"/>
              <a:t>Participations of Students of Department in Cross-functional Activities   </a:t>
            </a:r>
            <a:endParaRPr lang="en-US" sz="3200" b="1" dirty="0"/>
          </a:p>
        </p:txBody>
      </p:sp>
      <p:sp>
        <p:nvSpPr>
          <p:cNvPr id="3" name="Content Placeholder 2"/>
          <p:cNvSpPr>
            <a:spLocks noGrp="1"/>
          </p:cNvSpPr>
          <p:nvPr>
            <p:ph sz="quarter" idx="1"/>
          </p:nvPr>
        </p:nvSpPr>
        <p:spPr>
          <a:xfrm>
            <a:off x="914400" y="1447800"/>
            <a:ext cx="7772400" cy="3981464"/>
          </a:xfrm>
        </p:spPr>
        <p:txBody>
          <a:bodyPr>
            <a:normAutofit/>
          </a:bodyPr>
          <a:lstStyle/>
          <a:p>
            <a:pPr>
              <a:buNone/>
            </a:pPr>
            <a:endParaRPr lang="en-IN" dirty="0"/>
          </a:p>
          <a:p>
            <a:pPr>
              <a:buNone/>
            </a:pPr>
            <a:endParaRPr lang="en-IN" dirty="0"/>
          </a:p>
          <a:p>
            <a:pPr>
              <a:buNone/>
            </a:pPr>
            <a:endParaRPr lang="en-IN" dirty="0"/>
          </a:p>
          <a:p>
            <a:pPr>
              <a:buNone/>
            </a:pPr>
            <a:endParaRPr lang="en-IN" dirty="0"/>
          </a:p>
          <a:p>
            <a:pPr>
              <a:buNone/>
            </a:pPr>
            <a:r>
              <a:rPr lang="en-IN" dirty="0"/>
              <a:t>  </a:t>
            </a:r>
          </a:p>
          <a:p>
            <a:pPr>
              <a:buNone/>
            </a:pPr>
            <a:endParaRPr lang="en-IN" dirty="0"/>
          </a:p>
          <a:p>
            <a:pPr>
              <a:buNone/>
            </a:pPr>
            <a:r>
              <a:rPr lang="en-IN" dirty="0"/>
              <a:t>         </a:t>
            </a:r>
          </a:p>
          <a:p>
            <a:pPr>
              <a:buNone/>
            </a:pPr>
            <a:r>
              <a:rPr lang="en-IN" dirty="0"/>
              <a:t>      </a:t>
            </a:r>
            <a:endParaRPr lang="en-US" dirty="0"/>
          </a:p>
        </p:txBody>
      </p:sp>
      <p:graphicFrame>
        <p:nvGraphicFramePr>
          <p:cNvPr id="4" name="Diagram 3"/>
          <p:cNvGraphicFramePr/>
          <p:nvPr>
            <p:extLst>
              <p:ext uri="{D42A27DB-BD31-4B8C-83A1-F6EECF244321}">
                <p14:modId xmlns="" xmlns:p14="http://schemas.microsoft.com/office/powerpoint/2010/main" val="1130406671"/>
              </p:ext>
            </p:extLst>
          </p:nvPr>
        </p:nvGraphicFramePr>
        <p:xfrm>
          <a:off x="571472" y="1397000"/>
          <a:ext cx="7929618" cy="49609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IN" b="1" dirty="0"/>
              <a:t/>
            </a:r>
            <a:br>
              <a:rPr lang="en-IN" b="1" dirty="0"/>
            </a:br>
            <a:endParaRPr lang="en-US" dirty="0"/>
          </a:p>
        </p:txBody>
      </p:sp>
      <p:sp>
        <p:nvSpPr>
          <p:cNvPr id="6" name="Content Placeholder 5"/>
          <p:cNvSpPr>
            <a:spLocks noGrp="1"/>
          </p:cNvSpPr>
          <p:nvPr>
            <p:ph sz="quarter" idx="1"/>
          </p:nvPr>
        </p:nvSpPr>
        <p:spPr>
          <a:xfrm>
            <a:off x="642910" y="285728"/>
            <a:ext cx="7772400" cy="857256"/>
          </a:xfrm>
        </p:spPr>
        <p:txBody>
          <a:bodyPr>
            <a:noAutofit/>
          </a:bodyPr>
          <a:lstStyle/>
          <a:p>
            <a:pPr algn="ctr">
              <a:buNone/>
            </a:pPr>
            <a:r>
              <a:rPr lang="en-IN" sz="2800" b="1" dirty="0"/>
              <a:t>    </a:t>
            </a:r>
            <a:r>
              <a:rPr lang="en-IN" sz="2400" b="1" dirty="0">
                <a:latin typeface="Calibri" pitchFamily="34" charset="0"/>
                <a:cs typeface="Calibri" pitchFamily="34" charset="0"/>
              </a:rPr>
              <a:t>Students Enrolments for </a:t>
            </a:r>
            <a:r>
              <a:rPr lang="en-IN" sz="2400" b="1" dirty="0" err="1">
                <a:latin typeface="Calibri" pitchFamily="34" charset="0"/>
                <a:cs typeface="Calibri" pitchFamily="34" charset="0"/>
              </a:rPr>
              <a:t>B.Com</a:t>
            </a:r>
            <a:r>
              <a:rPr lang="en-IN" sz="2400" b="1" dirty="0">
                <a:latin typeface="Calibri" pitchFamily="34" charset="0"/>
                <a:cs typeface="Calibri" pitchFamily="34" charset="0"/>
              </a:rPr>
              <a:t> from </a:t>
            </a:r>
          </a:p>
          <a:p>
            <a:pPr algn="ctr">
              <a:buNone/>
            </a:pPr>
            <a:r>
              <a:rPr lang="en-IN" sz="2400" b="1" dirty="0">
                <a:latin typeface="Calibri" pitchFamily="34" charset="0"/>
                <a:cs typeface="Calibri" pitchFamily="34" charset="0"/>
              </a:rPr>
              <a:t>2014-15 to 2020-21</a:t>
            </a:r>
            <a:endParaRPr lang="en-US" sz="2400" b="1" dirty="0">
              <a:latin typeface="Calibri" pitchFamily="34" charset="0"/>
              <a:cs typeface="Calibri" pitchFamily="34" charset="0"/>
            </a:endParaRPr>
          </a:p>
        </p:txBody>
      </p:sp>
      <p:graphicFrame>
        <p:nvGraphicFramePr>
          <p:cNvPr id="8" name="Table 7"/>
          <p:cNvGraphicFramePr>
            <a:graphicFrameLocks noGrp="1"/>
          </p:cNvGraphicFramePr>
          <p:nvPr>
            <p:extLst>
              <p:ext uri="{D42A27DB-BD31-4B8C-83A1-F6EECF244321}">
                <p14:modId xmlns="" xmlns:p14="http://schemas.microsoft.com/office/powerpoint/2010/main" val="893422373"/>
              </p:ext>
            </p:extLst>
          </p:nvPr>
        </p:nvGraphicFramePr>
        <p:xfrm>
          <a:off x="285720" y="1357298"/>
          <a:ext cx="8358250" cy="4643468"/>
        </p:xfrm>
        <a:graphic>
          <a:graphicData uri="http://schemas.openxmlformats.org/drawingml/2006/table">
            <a:tbl>
              <a:tblPr/>
              <a:tblGrid>
                <a:gridCol w="835825">
                  <a:extLst>
                    <a:ext uri="{9D8B030D-6E8A-4147-A177-3AD203B41FA5}">
                      <a16:colId xmlns="" xmlns:a16="http://schemas.microsoft.com/office/drawing/2014/main" val="20000"/>
                    </a:ext>
                  </a:extLst>
                </a:gridCol>
                <a:gridCol w="835825">
                  <a:extLst>
                    <a:ext uri="{9D8B030D-6E8A-4147-A177-3AD203B41FA5}">
                      <a16:colId xmlns="" xmlns:a16="http://schemas.microsoft.com/office/drawing/2014/main" val="20001"/>
                    </a:ext>
                  </a:extLst>
                </a:gridCol>
                <a:gridCol w="835825">
                  <a:extLst>
                    <a:ext uri="{9D8B030D-6E8A-4147-A177-3AD203B41FA5}">
                      <a16:colId xmlns="" xmlns:a16="http://schemas.microsoft.com/office/drawing/2014/main" val="20002"/>
                    </a:ext>
                  </a:extLst>
                </a:gridCol>
                <a:gridCol w="835825">
                  <a:extLst>
                    <a:ext uri="{9D8B030D-6E8A-4147-A177-3AD203B41FA5}">
                      <a16:colId xmlns="" xmlns:a16="http://schemas.microsoft.com/office/drawing/2014/main" val="20003"/>
                    </a:ext>
                  </a:extLst>
                </a:gridCol>
                <a:gridCol w="835825">
                  <a:extLst>
                    <a:ext uri="{9D8B030D-6E8A-4147-A177-3AD203B41FA5}">
                      <a16:colId xmlns="" xmlns:a16="http://schemas.microsoft.com/office/drawing/2014/main" val="20004"/>
                    </a:ext>
                  </a:extLst>
                </a:gridCol>
                <a:gridCol w="835825">
                  <a:extLst>
                    <a:ext uri="{9D8B030D-6E8A-4147-A177-3AD203B41FA5}">
                      <a16:colId xmlns="" xmlns:a16="http://schemas.microsoft.com/office/drawing/2014/main" val="20005"/>
                    </a:ext>
                  </a:extLst>
                </a:gridCol>
                <a:gridCol w="835825">
                  <a:extLst>
                    <a:ext uri="{9D8B030D-6E8A-4147-A177-3AD203B41FA5}">
                      <a16:colId xmlns="" xmlns:a16="http://schemas.microsoft.com/office/drawing/2014/main" val="20006"/>
                    </a:ext>
                  </a:extLst>
                </a:gridCol>
                <a:gridCol w="835825">
                  <a:extLst>
                    <a:ext uri="{9D8B030D-6E8A-4147-A177-3AD203B41FA5}">
                      <a16:colId xmlns="" xmlns:a16="http://schemas.microsoft.com/office/drawing/2014/main" val="20007"/>
                    </a:ext>
                  </a:extLst>
                </a:gridCol>
                <a:gridCol w="835825">
                  <a:extLst>
                    <a:ext uri="{9D8B030D-6E8A-4147-A177-3AD203B41FA5}">
                      <a16:colId xmlns="" xmlns:a16="http://schemas.microsoft.com/office/drawing/2014/main" val="20008"/>
                    </a:ext>
                  </a:extLst>
                </a:gridCol>
                <a:gridCol w="835825">
                  <a:extLst>
                    <a:ext uri="{9D8B030D-6E8A-4147-A177-3AD203B41FA5}">
                      <a16:colId xmlns="" xmlns:a16="http://schemas.microsoft.com/office/drawing/2014/main" val="20009"/>
                    </a:ext>
                  </a:extLst>
                </a:gridCol>
              </a:tblGrid>
              <a:tr h="403268">
                <a:tc rowSpan="2">
                  <a:txBody>
                    <a:bodyPr/>
                    <a:lstStyle/>
                    <a:p>
                      <a:pPr algn="ctr" fontAlgn="ctr"/>
                      <a:r>
                        <a:rPr lang="en-IN" sz="1800" b="1" i="0" u="none" strike="noStrike" dirty="0">
                          <a:solidFill>
                            <a:srgbClr val="FF0000"/>
                          </a:solidFill>
                          <a:latin typeface="Calibri"/>
                        </a:rPr>
                        <a:t>Year</a:t>
                      </a:r>
                      <a:endParaRPr lang="en-US" sz="1800" b="1" i="0" u="none" strike="noStrike" dirty="0">
                        <a:solidFill>
                          <a:srgbClr val="FF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fontAlgn="ctr"/>
                      <a:r>
                        <a:rPr lang="en-IN" sz="1800" b="1" i="0" u="none" strike="noStrike" dirty="0">
                          <a:solidFill>
                            <a:srgbClr val="FF0000"/>
                          </a:solidFill>
                          <a:latin typeface="Calibri"/>
                        </a:rPr>
                        <a:t>B.COM. I</a:t>
                      </a:r>
                      <a:endParaRPr lang="en-US" sz="1800" b="1" i="0" u="none" strike="noStrike" dirty="0">
                        <a:solidFill>
                          <a:srgbClr val="FF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fontAlgn="ctr"/>
                      <a:r>
                        <a:rPr lang="en-IN" sz="1800" b="1" i="0" u="none" strike="noStrike" dirty="0">
                          <a:solidFill>
                            <a:srgbClr val="FF0000"/>
                          </a:solidFill>
                          <a:latin typeface="Calibri"/>
                        </a:rPr>
                        <a:t>B.COM. II</a:t>
                      </a:r>
                      <a:endParaRPr lang="en-US" sz="1800" b="1" i="0" u="none" strike="noStrike" dirty="0">
                        <a:solidFill>
                          <a:srgbClr val="FF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fontAlgn="ctr"/>
                      <a:r>
                        <a:rPr lang="en-IN" sz="1800" b="1" i="0" u="none" strike="noStrike" dirty="0">
                          <a:solidFill>
                            <a:srgbClr val="FF0000"/>
                          </a:solidFill>
                          <a:latin typeface="Calibri"/>
                        </a:rPr>
                        <a:t>B.COM. III</a:t>
                      </a:r>
                      <a:endParaRPr lang="en-US" sz="1800" b="1" i="0" u="none" strike="noStrike" dirty="0">
                        <a:solidFill>
                          <a:srgbClr val="FF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530025">
                <a:tc vMerge="1">
                  <a:txBody>
                    <a:bodyPr/>
                    <a:lstStyle/>
                    <a:p>
                      <a:endParaRPr lang="en-US"/>
                    </a:p>
                  </a:txBody>
                  <a:tcPr/>
                </a:tc>
                <a:tc>
                  <a:txBody>
                    <a:bodyPr/>
                    <a:lstStyle/>
                    <a:p>
                      <a:pPr algn="ctr" fontAlgn="ctr"/>
                      <a:r>
                        <a:rPr lang="en-IN" sz="1800" b="1" i="0" u="none" strike="noStrike" dirty="0">
                          <a:solidFill>
                            <a:srgbClr val="FF0000"/>
                          </a:solidFill>
                          <a:latin typeface="Calibri"/>
                        </a:rPr>
                        <a:t>Male</a:t>
                      </a:r>
                      <a:endParaRPr lang="en-US" sz="1800" b="1" i="0" u="none" strike="noStrike" dirty="0">
                        <a:solidFill>
                          <a:srgbClr val="FF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IN" sz="1800" b="1" i="0" u="none" strike="noStrike" dirty="0">
                          <a:solidFill>
                            <a:srgbClr val="FF0000"/>
                          </a:solidFill>
                          <a:latin typeface="Calibri"/>
                        </a:rPr>
                        <a:t>Female</a:t>
                      </a:r>
                      <a:endParaRPr lang="en-US" sz="1800" b="1" i="0" u="none" strike="noStrike" dirty="0">
                        <a:solidFill>
                          <a:srgbClr val="FF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IN" sz="1800" b="1" i="0" u="none" strike="noStrike" dirty="0">
                          <a:solidFill>
                            <a:srgbClr val="FF0000"/>
                          </a:solidFill>
                          <a:latin typeface="Calibri"/>
                        </a:rPr>
                        <a:t>Total</a:t>
                      </a:r>
                      <a:endParaRPr lang="en-US" sz="1800" b="1" i="0" u="none" strike="noStrike" dirty="0">
                        <a:solidFill>
                          <a:srgbClr val="FF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IN" sz="1800" b="1" i="0" u="none" strike="noStrike" dirty="0">
                          <a:solidFill>
                            <a:srgbClr val="FF0000"/>
                          </a:solidFill>
                          <a:latin typeface="Calibri"/>
                        </a:rPr>
                        <a:t>Male</a:t>
                      </a:r>
                      <a:endParaRPr lang="en-US" sz="1800" b="1" i="0" u="none" strike="noStrike" dirty="0">
                        <a:solidFill>
                          <a:srgbClr val="FF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IN" sz="1800" b="1" i="0" u="none" strike="noStrike">
                          <a:solidFill>
                            <a:srgbClr val="FF0000"/>
                          </a:solidFill>
                          <a:latin typeface="Calibri"/>
                        </a:rPr>
                        <a:t>Female</a:t>
                      </a:r>
                      <a:endParaRPr lang="en-US" sz="1800" b="1" i="0" u="none" strike="noStrike">
                        <a:solidFill>
                          <a:srgbClr val="FF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IN" sz="1800" b="1" i="0" u="none" strike="noStrike">
                          <a:solidFill>
                            <a:srgbClr val="FF0000"/>
                          </a:solidFill>
                          <a:latin typeface="Calibri"/>
                        </a:rPr>
                        <a:t>Total</a:t>
                      </a:r>
                      <a:endParaRPr lang="en-US" sz="1800" b="1" i="0" u="none" strike="noStrike">
                        <a:solidFill>
                          <a:srgbClr val="FF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IN" sz="1800" b="1" i="0" u="none" strike="noStrike">
                          <a:solidFill>
                            <a:srgbClr val="FF0000"/>
                          </a:solidFill>
                          <a:latin typeface="Calibri"/>
                        </a:rPr>
                        <a:t>Male</a:t>
                      </a:r>
                      <a:endParaRPr lang="en-US" sz="1800" b="1" i="0" u="none" strike="noStrike">
                        <a:solidFill>
                          <a:srgbClr val="FF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IN" sz="1800" b="1" i="0" u="none" strike="noStrike">
                          <a:solidFill>
                            <a:srgbClr val="FF0000"/>
                          </a:solidFill>
                          <a:latin typeface="Calibri"/>
                        </a:rPr>
                        <a:t>Female</a:t>
                      </a:r>
                      <a:endParaRPr lang="en-US" sz="1800" b="1" i="0" u="none" strike="noStrike">
                        <a:solidFill>
                          <a:srgbClr val="FF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IN" sz="1800" b="1" i="0" u="none" strike="noStrike" dirty="0">
                          <a:solidFill>
                            <a:srgbClr val="FF0000"/>
                          </a:solidFill>
                          <a:latin typeface="Calibri"/>
                        </a:rPr>
                        <a:t>Total</a:t>
                      </a:r>
                      <a:endParaRPr lang="en-US" sz="1800" b="1" i="0" u="none" strike="noStrike" dirty="0">
                        <a:solidFill>
                          <a:srgbClr val="FF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530025">
                <a:tc>
                  <a:txBody>
                    <a:bodyPr/>
                    <a:lstStyle/>
                    <a:p>
                      <a:pPr algn="ctr" fontAlgn="ctr"/>
                      <a:r>
                        <a:rPr lang="en-IN" sz="1800" b="1" i="0" u="none" strike="noStrike" dirty="0">
                          <a:solidFill>
                            <a:srgbClr val="FF0000"/>
                          </a:solidFill>
                          <a:latin typeface="Calibri"/>
                        </a:rPr>
                        <a:t>2014-15</a:t>
                      </a:r>
                      <a:endParaRPr lang="en-US" sz="1800" b="1" i="0" u="none" strike="noStrike" dirty="0">
                        <a:solidFill>
                          <a:srgbClr val="FF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IN" sz="1800" b="1" i="0" u="none" strike="noStrike" dirty="0">
                          <a:solidFill>
                            <a:srgbClr val="FF0000"/>
                          </a:solidFill>
                          <a:latin typeface="Calibri"/>
                        </a:rPr>
                        <a:t>34</a:t>
                      </a:r>
                      <a:endParaRPr lang="en-US" sz="1800" b="1" i="0" u="none" strike="noStrike" dirty="0">
                        <a:solidFill>
                          <a:srgbClr val="FF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IN" sz="1800" b="1" i="0" u="none" strike="noStrike" dirty="0">
                          <a:solidFill>
                            <a:srgbClr val="FF0000"/>
                          </a:solidFill>
                          <a:latin typeface="Calibri"/>
                        </a:rPr>
                        <a:t>26</a:t>
                      </a:r>
                      <a:endParaRPr lang="en-US" sz="1800" b="1" i="0" u="none" strike="noStrike" dirty="0">
                        <a:solidFill>
                          <a:srgbClr val="FF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IN" sz="1800" b="1" i="0" u="none" strike="noStrike" dirty="0">
                          <a:solidFill>
                            <a:srgbClr val="FF0000"/>
                          </a:solidFill>
                          <a:latin typeface="Calibri"/>
                        </a:rPr>
                        <a:t>60</a:t>
                      </a:r>
                      <a:endParaRPr lang="en-US" sz="1800" b="1" i="0" u="none" strike="noStrike" dirty="0">
                        <a:solidFill>
                          <a:srgbClr val="FF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IN" sz="1800" b="1" i="0" u="none" strike="noStrike" dirty="0">
                          <a:solidFill>
                            <a:srgbClr val="FF0000"/>
                          </a:solidFill>
                          <a:latin typeface="Calibri"/>
                        </a:rPr>
                        <a:t>7</a:t>
                      </a:r>
                      <a:endParaRPr lang="en-US" sz="1800" b="1" i="0" u="none" strike="noStrike" dirty="0">
                        <a:solidFill>
                          <a:srgbClr val="FF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IN" sz="1800" b="1" i="0" u="none" strike="noStrike" dirty="0">
                          <a:solidFill>
                            <a:srgbClr val="FF0000"/>
                          </a:solidFill>
                          <a:latin typeface="Calibri"/>
                        </a:rPr>
                        <a:t>2</a:t>
                      </a:r>
                      <a:endParaRPr lang="en-US" sz="1800" b="1" i="0" u="none" strike="noStrike" dirty="0">
                        <a:solidFill>
                          <a:srgbClr val="FF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IN" sz="1800" b="1" i="0" u="none" strike="noStrike" dirty="0">
                          <a:solidFill>
                            <a:srgbClr val="FF0000"/>
                          </a:solidFill>
                          <a:latin typeface="Calibri"/>
                        </a:rPr>
                        <a:t>9</a:t>
                      </a:r>
                      <a:endParaRPr lang="en-US" sz="1800" b="1" i="0" u="none" strike="noStrike" dirty="0">
                        <a:solidFill>
                          <a:srgbClr val="FF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IN" sz="1800" b="1" i="0" u="none" strike="noStrike">
                          <a:solidFill>
                            <a:srgbClr val="FF0000"/>
                          </a:solidFill>
                          <a:latin typeface="Calibri"/>
                        </a:rPr>
                        <a:t>3</a:t>
                      </a:r>
                      <a:endParaRPr lang="en-US" sz="1800" b="1" i="0" u="none" strike="noStrike">
                        <a:solidFill>
                          <a:srgbClr val="FF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IN" sz="1800" b="1" i="0" u="none" strike="noStrike">
                          <a:solidFill>
                            <a:srgbClr val="FF0000"/>
                          </a:solidFill>
                          <a:latin typeface="Calibri"/>
                        </a:rPr>
                        <a:t>1</a:t>
                      </a:r>
                      <a:endParaRPr lang="en-US" sz="1800" b="1" i="0" u="none" strike="noStrike">
                        <a:solidFill>
                          <a:srgbClr val="FF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IN" sz="1800" b="1" i="0" u="none" strike="noStrike" dirty="0">
                          <a:solidFill>
                            <a:srgbClr val="FF0000"/>
                          </a:solidFill>
                          <a:latin typeface="Calibri"/>
                        </a:rPr>
                        <a:t>4</a:t>
                      </a:r>
                      <a:endParaRPr lang="en-US" sz="1800" b="1" i="0" u="none" strike="noStrike" dirty="0">
                        <a:solidFill>
                          <a:srgbClr val="FF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530025">
                <a:tc>
                  <a:txBody>
                    <a:bodyPr/>
                    <a:lstStyle/>
                    <a:p>
                      <a:pPr algn="ctr" fontAlgn="ctr"/>
                      <a:r>
                        <a:rPr lang="en-IN" sz="1800" b="1" i="0" u="none" strike="noStrike">
                          <a:solidFill>
                            <a:srgbClr val="FF0000"/>
                          </a:solidFill>
                          <a:latin typeface="Calibri"/>
                        </a:rPr>
                        <a:t>2015-16</a:t>
                      </a:r>
                      <a:endParaRPr lang="en-US" sz="1800" b="1" i="0" u="none" strike="noStrike">
                        <a:solidFill>
                          <a:srgbClr val="FF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IN" sz="1800" b="1" i="0" u="none" strike="noStrike" dirty="0">
                          <a:solidFill>
                            <a:srgbClr val="FF0000"/>
                          </a:solidFill>
                          <a:latin typeface="Calibri"/>
                        </a:rPr>
                        <a:t>27</a:t>
                      </a:r>
                      <a:endParaRPr lang="en-US" sz="1800" b="1" i="0" u="none" strike="noStrike" dirty="0">
                        <a:solidFill>
                          <a:srgbClr val="FF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IN" sz="1800" b="1" i="0" u="none" strike="noStrike" dirty="0">
                          <a:solidFill>
                            <a:srgbClr val="FF0000"/>
                          </a:solidFill>
                          <a:latin typeface="Calibri"/>
                        </a:rPr>
                        <a:t>26</a:t>
                      </a:r>
                      <a:endParaRPr lang="en-US" sz="1800" b="1" i="0" u="none" strike="noStrike" dirty="0">
                        <a:solidFill>
                          <a:srgbClr val="FF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IN" sz="1800" b="1" i="0" u="none" strike="noStrike" dirty="0">
                          <a:solidFill>
                            <a:srgbClr val="FF0000"/>
                          </a:solidFill>
                          <a:latin typeface="Calibri"/>
                        </a:rPr>
                        <a:t>53</a:t>
                      </a:r>
                      <a:endParaRPr lang="en-US" sz="1800" b="1" i="0" u="none" strike="noStrike" dirty="0">
                        <a:solidFill>
                          <a:srgbClr val="FF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IN" sz="1800" b="1" i="0" u="none" strike="noStrike">
                          <a:solidFill>
                            <a:srgbClr val="FF0000"/>
                          </a:solidFill>
                          <a:latin typeface="Calibri"/>
                        </a:rPr>
                        <a:t>11</a:t>
                      </a:r>
                      <a:endParaRPr lang="en-US" sz="1800" b="1" i="0" u="none" strike="noStrike">
                        <a:solidFill>
                          <a:srgbClr val="FF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IN" sz="1800" b="1" i="0" u="none" strike="noStrike">
                          <a:solidFill>
                            <a:srgbClr val="FF0000"/>
                          </a:solidFill>
                          <a:latin typeface="Calibri"/>
                        </a:rPr>
                        <a:t>9</a:t>
                      </a:r>
                      <a:endParaRPr lang="en-US" sz="1800" b="1" i="0" u="none" strike="noStrike">
                        <a:solidFill>
                          <a:srgbClr val="FF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IN" sz="1800" b="1" i="0" u="none" strike="noStrike" dirty="0">
                          <a:solidFill>
                            <a:srgbClr val="FF0000"/>
                          </a:solidFill>
                          <a:latin typeface="Calibri"/>
                        </a:rPr>
                        <a:t>20</a:t>
                      </a:r>
                      <a:endParaRPr lang="en-US" sz="1800" b="1" i="0" u="none" strike="noStrike" dirty="0">
                        <a:solidFill>
                          <a:srgbClr val="FF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IN" sz="1800" b="1" i="0" u="none" strike="noStrike">
                          <a:solidFill>
                            <a:srgbClr val="FF0000"/>
                          </a:solidFill>
                          <a:latin typeface="Calibri"/>
                        </a:rPr>
                        <a:t>6</a:t>
                      </a:r>
                      <a:endParaRPr lang="en-US" sz="1800" b="1" i="0" u="none" strike="noStrike">
                        <a:solidFill>
                          <a:srgbClr val="FF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IN" sz="1800" b="1" i="0" u="none" strike="noStrike">
                          <a:solidFill>
                            <a:srgbClr val="FF0000"/>
                          </a:solidFill>
                          <a:latin typeface="Calibri"/>
                        </a:rPr>
                        <a:t>3</a:t>
                      </a:r>
                      <a:endParaRPr lang="en-US" sz="1800" b="1" i="0" u="none" strike="noStrike">
                        <a:solidFill>
                          <a:srgbClr val="FF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IN" sz="1800" b="1" i="0" u="none" strike="noStrike" dirty="0">
                          <a:solidFill>
                            <a:srgbClr val="FF0000"/>
                          </a:solidFill>
                          <a:latin typeface="Calibri"/>
                        </a:rPr>
                        <a:t>9</a:t>
                      </a:r>
                      <a:endParaRPr lang="en-US" sz="1800" b="1" i="0" u="none" strike="noStrike" dirty="0">
                        <a:solidFill>
                          <a:srgbClr val="FF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530025">
                <a:tc>
                  <a:txBody>
                    <a:bodyPr/>
                    <a:lstStyle/>
                    <a:p>
                      <a:pPr algn="ctr" fontAlgn="ctr"/>
                      <a:r>
                        <a:rPr lang="en-IN" sz="1800" b="1" i="0" u="none" strike="noStrike">
                          <a:solidFill>
                            <a:srgbClr val="FF0000"/>
                          </a:solidFill>
                          <a:latin typeface="Calibri"/>
                        </a:rPr>
                        <a:t>2016-17</a:t>
                      </a:r>
                      <a:endParaRPr lang="en-US" sz="1800" b="1" i="0" u="none" strike="noStrike">
                        <a:solidFill>
                          <a:srgbClr val="FF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IN" sz="1800" b="1" i="0" u="none" strike="noStrike">
                          <a:solidFill>
                            <a:srgbClr val="FF0000"/>
                          </a:solidFill>
                          <a:latin typeface="Calibri"/>
                        </a:rPr>
                        <a:t>24</a:t>
                      </a:r>
                      <a:endParaRPr lang="en-US" sz="1800" b="1" i="0" u="none" strike="noStrike">
                        <a:solidFill>
                          <a:srgbClr val="FF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IN" sz="1800" b="1" i="0" u="none" strike="noStrike" dirty="0">
                          <a:solidFill>
                            <a:srgbClr val="FF0000"/>
                          </a:solidFill>
                          <a:latin typeface="Calibri"/>
                        </a:rPr>
                        <a:t>22</a:t>
                      </a:r>
                      <a:endParaRPr lang="en-US" sz="1800" b="1" i="0" u="none" strike="noStrike" dirty="0">
                        <a:solidFill>
                          <a:srgbClr val="FF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IN" sz="1800" b="1" i="0" u="none" strike="noStrike" dirty="0">
                          <a:solidFill>
                            <a:srgbClr val="FF0000"/>
                          </a:solidFill>
                          <a:latin typeface="Calibri"/>
                        </a:rPr>
                        <a:t>46</a:t>
                      </a:r>
                      <a:endParaRPr lang="en-US" sz="1800" b="1" i="0" u="none" strike="noStrike" dirty="0">
                        <a:solidFill>
                          <a:srgbClr val="FF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IN" sz="1800" b="1" i="0" u="none" strike="noStrike" dirty="0">
                          <a:solidFill>
                            <a:srgbClr val="FF0000"/>
                          </a:solidFill>
                          <a:latin typeface="Calibri"/>
                        </a:rPr>
                        <a:t>16</a:t>
                      </a:r>
                      <a:endParaRPr lang="en-US" sz="1800" b="1" i="0" u="none" strike="noStrike" dirty="0">
                        <a:solidFill>
                          <a:srgbClr val="FF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IN" sz="1800" b="1" i="0" u="none" strike="noStrike" dirty="0">
                          <a:solidFill>
                            <a:srgbClr val="FF0000"/>
                          </a:solidFill>
                          <a:latin typeface="Calibri"/>
                        </a:rPr>
                        <a:t>28</a:t>
                      </a:r>
                      <a:endParaRPr lang="en-US" sz="1800" b="1" i="0" u="none" strike="noStrike" dirty="0">
                        <a:solidFill>
                          <a:srgbClr val="FF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IN" sz="1800" b="1" i="0" u="none" strike="noStrike">
                          <a:solidFill>
                            <a:srgbClr val="FF0000"/>
                          </a:solidFill>
                          <a:latin typeface="Calibri"/>
                        </a:rPr>
                        <a:t>44</a:t>
                      </a:r>
                      <a:endParaRPr lang="en-US" sz="1800" b="1" i="0" u="none" strike="noStrike">
                        <a:solidFill>
                          <a:srgbClr val="FF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IN" sz="1800" b="1" i="0" u="none" strike="noStrike" dirty="0">
                          <a:solidFill>
                            <a:srgbClr val="FF0000"/>
                          </a:solidFill>
                          <a:latin typeface="Calibri"/>
                        </a:rPr>
                        <a:t>8</a:t>
                      </a:r>
                      <a:endParaRPr lang="en-US" sz="1800" b="1" i="0" u="none" strike="noStrike" dirty="0">
                        <a:solidFill>
                          <a:srgbClr val="FF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IN" sz="1800" b="1" i="0" u="none" strike="noStrike">
                          <a:solidFill>
                            <a:srgbClr val="FF0000"/>
                          </a:solidFill>
                          <a:latin typeface="Calibri"/>
                        </a:rPr>
                        <a:t>12</a:t>
                      </a:r>
                      <a:endParaRPr lang="en-US" sz="1800" b="1" i="0" u="none" strike="noStrike">
                        <a:solidFill>
                          <a:srgbClr val="FF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IN" sz="1800" b="1" i="0" u="none" strike="noStrike" dirty="0">
                          <a:solidFill>
                            <a:srgbClr val="FF0000"/>
                          </a:solidFill>
                          <a:latin typeface="Calibri"/>
                        </a:rPr>
                        <a:t>20</a:t>
                      </a:r>
                      <a:endParaRPr lang="en-US" sz="1800" b="1" i="0" u="none" strike="noStrike" dirty="0">
                        <a:solidFill>
                          <a:srgbClr val="FF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530025">
                <a:tc>
                  <a:txBody>
                    <a:bodyPr/>
                    <a:lstStyle/>
                    <a:p>
                      <a:pPr algn="ctr" fontAlgn="ctr"/>
                      <a:r>
                        <a:rPr lang="en-IN" sz="1800" b="1" i="0" u="none" strike="noStrike">
                          <a:solidFill>
                            <a:srgbClr val="FF0000"/>
                          </a:solidFill>
                          <a:latin typeface="Calibri"/>
                        </a:rPr>
                        <a:t>2017-18</a:t>
                      </a:r>
                      <a:endParaRPr lang="en-US" sz="1800" b="1" i="0" u="none" strike="noStrike">
                        <a:solidFill>
                          <a:srgbClr val="FF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IN" sz="1800" b="1" i="0" u="none" strike="noStrike">
                          <a:solidFill>
                            <a:srgbClr val="FF0000"/>
                          </a:solidFill>
                          <a:latin typeface="Calibri"/>
                        </a:rPr>
                        <a:t>23</a:t>
                      </a:r>
                      <a:endParaRPr lang="en-US" sz="1800" b="1" i="0" u="none" strike="noStrike">
                        <a:solidFill>
                          <a:srgbClr val="FF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IN" sz="1800" b="1" i="0" u="none" strike="noStrike" dirty="0">
                          <a:solidFill>
                            <a:srgbClr val="FF0000"/>
                          </a:solidFill>
                          <a:latin typeface="Calibri"/>
                        </a:rPr>
                        <a:t>25</a:t>
                      </a:r>
                      <a:endParaRPr lang="en-US" sz="1800" b="1" i="0" u="none" strike="noStrike" dirty="0">
                        <a:solidFill>
                          <a:srgbClr val="FF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IN" sz="1800" b="1" i="0" u="none" strike="noStrike" dirty="0">
                          <a:solidFill>
                            <a:srgbClr val="FF0000"/>
                          </a:solidFill>
                          <a:latin typeface="Calibri"/>
                        </a:rPr>
                        <a:t>48</a:t>
                      </a:r>
                      <a:endParaRPr lang="en-US" sz="1800" b="1" i="0" u="none" strike="noStrike" dirty="0">
                        <a:solidFill>
                          <a:srgbClr val="FF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IN" sz="1800" b="1" i="0" u="none" strike="noStrike">
                          <a:solidFill>
                            <a:srgbClr val="FF0000"/>
                          </a:solidFill>
                          <a:latin typeface="Calibri"/>
                        </a:rPr>
                        <a:t>13</a:t>
                      </a:r>
                      <a:endParaRPr lang="en-US" sz="1800" b="1" i="0" u="none" strike="noStrike">
                        <a:solidFill>
                          <a:srgbClr val="FF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IN" sz="1800" b="1" i="0" u="none" strike="noStrike" dirty="0">
                          <a:solidFill>
                            <a:srgbClr val="FF0000"/>
                          </a:solidFill>
                          <a:latin typeface="Calibri"/>
                        </a:rPr>
                        <a:t>20</a:t>
                      </a:r>
                      <a:endParaRPr lang="en-US" sz="1800" b="1" i="0" u="none" strike="noStrike" dirty="0">
                        <a:solidFill>
                          <a:srgbClr val="FF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IN" sz="1800" b="1" i="0" u="none" strike="noStrike" dirty="0">
                          <a:solidFill>
                            <a:srgbClr val="FF0000"/>
                          </a:solidFill>
                          <a:latin typeface="Calibri"/>
                        </a:rPr>
                        <a:t>33</a:t>
                      </a:r>
                      <a:endParaRPr lang="en-US" sz="1800" b="1" i="0" u="none" strike="noStrike" dirty="0">
                        <a:solidFill>
                          <a:srgbClr val="FF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IN" sz="1800" b="1" i="0" u="none" strike="noStrike" dirty="0">
                          <a:solidFill>
                            <a:srgbClr val="FF0000"/>
                          </a:solidFill>
                          <a:latin typeface="Calibri"/>
                        </a:rPr>
                        <a:t>11</a:t>
                      </a:r>
                      <a:endParaRPr lang="en-US" sz="1800" b="1" i="0" u="none" strike="noStrike" dirty="0">
                        <a:solidFill>
                          <a:srgbClr val="FF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IN" sz="1800" b="1" i="0" u="none" strike="noStrike" dirty="0">
                          <a:solidFill>
                            <a:srgbClr val="FF0000"/>
                          </a:solidFill>
                          <a:latin typeface="Calibri"/>
                        </a:rPr>
                        <a:t>23</a:t>
                      </a:r>
                      <a:endParaRPr lang="en-US" sz="1800" b="1" i="0" u="none" strike="noStrike" dirty="0">
                        <a:solidFill>
                          <a:srgbClr val="FF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IN" sz="1800" b="1" i="0" u="none" strike="noStrike" dirty="0">
                          <a:solidFill>
                            <a:srgbClr val="FF0000"/>
                          </a:solidFill>
                          <a:latin typeface="Calibri"/>
                        </a:rPr>
                        <a:t>34</a:t>
                      </a:r>
                      <a:endParaRPr lang="en-US" sz="1800" b="1" i="0" u="none" strike="noStrike" dirty="0">
                        <a:solidFill>
                          <a:srgbClr val="FF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530025">
                <a:tc>
                  <a:txBody>
                    <a:bodyPr/>
                    <a:lstStyle/>
                    <a:p>
                      <a:pPr algn="ctr" fontAlgn="ctr"/>
                      <a:r>
                        <a:rPr lang="en-IN" sz="1800" b="1" i="0" u="none" strike="noStrike">
                          <a:solidFill>
                            <a:srgbClr val="FF0000"/>
                          </a:solidFill>
                          <a:latin typeface="Calibri"/>
                        </a:rPr>
                        <a:t>2018-19</a:t>
                      </a:r>
                      <a:endParaRPr lang="en-US" sz="1800" b="1" i="0" u="none" strike="noStrike">
                        <a:solidFill>
                          <a:srgbClr val="FF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IN" sz="1800" b="1" i="0" u="none" strike="noStrike">
                          <a:solidFill>
                            <a:srgbClr val="FF0000"/>
                          </a:solidFill>
                          <a:latin typeface="Calibri"/>
                        </a:rPr>
                        <a:t>34</a:t>
                      </a:r>
                      <a:endParaRPr lang="en-US" sz="1800" b="1" i="0" u="none" strike="noStrike">
                        <a:solidFill>
                          <a:srgbClr val="FF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IN" sz="1800" b="1" i="0" u="none" strike="noStrike" dirty="0">
                          <a:solidFill>
                            <a:srgbClr val="FF0000"/>
                          </a:solidFill>
                          <a:latin typeface="Calibri"/>
                        </a:rPr>
                        <a:t>36</a:t>
                      </a:r>
                      <a:endParaRPr lang="en-US" sz="1800" b="1" i="0" u="none" strike="noStrike" dirty="0">
                        <a:solidFill>
                          <a:srgbClr val="FF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IN" sz="1800" b="1" i="0" u="none" strike="noStrike" dirty="0">
                          <a:solidFill>
                            <a:srgbClr val="FF0000"/>
                          </a:solidFill>
                          <a:latin typeface="Calibri"/>
                        </a:rPr>
                        <a:t>60</a:t>
                      </a:r>
                      <a:endParaRPr lang="en-US" sz="1800" b="1" i="0" u="none" strike="noStrike" dirty="0">
                        <a:solidFill>
                          <a:srgbClr val="FF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IN" sz="1800" b="1" i="0" u="none" strike="noStrike">
                          <a:solidFill>
                            <a:srgbClr val="FF0000"/>
                          </a:solidFill>
                          <a:latin typeface="Calibri"/>
                        </a:rPr>
                        <a:t>15</a:t>
                      </a:r>
                      <a:endParaRPr lang="en-US" sz="1800" b="1" i="0" u="none" strike="noStrike">
                        <a:solidFill>
                          <a:srgbClr val="FF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IN" sz="1800" b="1" i="0" u="none" strike="noStrike">
                          <a:solidFill>
                            <a:srgbClr val="FF0000"/>
                          </a:solidFill>
                          <a:latin typeface="Calibri"/>
                        </a:rPr>
                        <a:t>16</a:t>
                      </a:r>
                      <a:endParaRPr lang="en-US" sz="1800" b="1" i="0" u="none" strike="noStrike">
                        <a:solidFill>
                          <a:srgbClr val="FF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IN" sz="1800" b="1" i="0" u="none" strike="noStrike" dirty="0">
                          <a:solidFill>
                            <a:srgbClr val="FF0000"/>
                          </a:solidFill>
                          <a:latin typeface="Calibri"/>
                        </a:rPr>
                        <a:t>31</a:t>
                      </a:r>
                      <a:endParaRPr lang="en-US" sz="1800" b="1" i="0" u="none" strike="noStrike" dirty="0">
                        <a:solidFill>
                          <a:srgbClr val="FF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IN" sz="1800" b="1" i="0" u="none" strike="noStrike" dirty="0">
                          <a:solidFill>
                            <a:srgbClr val="FF0000"/>
                          </a:solidFill>
                          <a:latin typeface="Calibri"/>
                        </a:rPr>
                        <a:t>4</a:t>
                      </a:r>
                      <a:endParaRPr lang="en-US" sz="1800" b="1" i="0" u="none" strike="noStrike" dirty="0">
                        <a:solidFill>
                          <a:srgbClr val="FF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IN" sz="1800" b="1" i="0" u="none" strike="noStrike" dirty="0">
                          <a:solidFill>
                            <a:srgbClr val="FF0000"/>
                          </a:solidFill>
                          <a:latin typeface="Calibri"/>
                        </a:rPr>
                        <a:t>11</a:t>
                      </a:r>
                      <a:endParaRPr lang="en-US" sz="1800" b="1" i="0" u="none" strike="noStrike" dirty="0">
                        <a:solidFill>
                          <a:srgbClr val="FF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IN" sz="1800" b="1" i="0" u="none" strike="noStrike" dirty="0">
                          <a:solidFill>
                            <a:srgbClr val="FF0000"/>
                          </a:solidFill>
                          <a:latin typeface="Calibri"/>
                        </a:rPr>
                        <a:t>15</a:t>
                      </a:r>
                      <a:endParaRPr lang="en-US" sz="1800" b="1" i="0" u="none" strike="noStrike" dirty="0">
                        <a:solidFill>
                          <a:srgbClr val="FF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530025">
                <a:tc>
                  <a:txBody>
                    <a:bodyPr/>
                    <a:lstStyle/>
                    <a:p>
                      <a:pPr algn="ctr" fontAlgn="ctr"/>
                      <a:r>
                        <a:rPr lang="en-IN" sz="1800" b="1" i="0" u="none" strike="noStrike">
                          <a:solidFill>
                            <a:srgbClr val="FF0000"/>
                          </a:solidFill>
                          <a:latin typeface="Calibri"/>
                        </a:rPr>
                        <a:t>2019-20</a:t>
                      </a:r>
                      <a:endParaRPr lang="en-US" sz="1800" b="1" i="0" u="none" strike="noStrike">
                        <a:solidFill>
                          <a:srgbClr val="FF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IN" sz="1800" b="1" i="0" u="none" strike="noStrike" dirty="0">
                          <a:solidFill>
                            <a:srgbClr val="FF0000"/>
                          </a:solidFill>
                          <a:latin typeface="Calibri"/>
                        </a:rPr>
                        <a:t>28</a:t>
                      </a:r>
                      <a:endParaRPr lang="en-US" sz="1800" b="1" i="0" u="none" strike="noStrike" dirty="0">
                        <a:solidFill>
                          <a:srgbClr val="FF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IN" sz="1800" b="1" i="0" u="none" strike="noStrike" dirty="0">
                          <a:solidFill>
                            <a:srgbClr val="FF0000"/>
                          </a:solidFill>
                          <a:latin typeface="Calibri"/>
                        </a:rPr>
                        <a:t>32</a:t>
                      </a:r>
                      <a:endParaRPr lang="en-US" sz="1800" b="1" i="0" u="none" strike="noStrike" dirty="0">
                        <a:solidFill>
                          <a:srgbClr val="FF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IN" sz="1800" b="1" i="0" u="none" strike="noStrike" dirty="0">
                          <a:solidFill>
                            <a:srgbClr val="FF0000"/>
                          </a:solidFill>
                          <a:latin typeface="Calibri"/>
                        </a:rPr>
                        <a:t>60</a:t>
                      </a:r>
                      <a:endParaRPr lang="en-US" sz="1800" b="1" i="0" u="none" strike="noStrike" dirty="0">
                        <a:solidFill>
                          <a:srgbClr val="FF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IN" sz="1800" b="1" i="0" u="none" strike="noStrike">
                          <a:solidFill>
                            <a:srgbClr val="FF0000"/>
                          </a:solidFill>
                          <a:latin typeface="Calibri"/>
                        </a:rPr>
                        <a:t>13</a:t>
                      </a:r>
                      <a:endParaRPr lang="en-US" sz="1800" b="1" i="0" u="none" strike="noStrike">
                        <a:solidFill>
                          <a:srgbClr val="FF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IN" sz="1800" b="1" i="0" u="none" strike="noStrike">
                          <a:solidFill>
                            <a:srgbClr val="FF0000"/>
                          </a:solidFill>
                          <a:latin typeface="Calibri"/>
                        </a:rPr>
                        <a:t>33</a:t>
                      </a:r>
                      <a:endParaRPr lang="en-US" sz="1800" b="1" i="0" u="none" strike="noStrike">
                        <a:solidFill>
                          <a:srgbClr val="FF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IN" sz="1800" b="1" i="0" u="none" strike="noStrike">
                          <a:solidFill>
                            <a:srgbClr val="FF0000"/>
                          </a:solidFill>
                          <a:latin typeface="Calibri"/>
                        </a:rPr>
                        <a:t>46</a:t>
                      </a:r>
                      <a:endParaRPr lang="en-US" sz="1800" b="1" i="0" u="none" strike="noStrike">
                        <a:solidFill>
                          <a:srgbClr val="FF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IN" sz="1800" b="1" i="0" u="none" strike="noStrike" dirty="0">
                          <a:solidFill>
                            <a:srgbClr val="FF0000"/>
                          </a:solidFill>
                          <a:latin typeface="Calibri"/>
                        </a:rPr>
                        <a:t>9</a:t>
                      </a:r>
                      <a:endParaRPr lang="en-US" sz="1800" b="1" i="0" u="none" strike="noStrike" dirty="0">
                        <a:solidFill>
                          <a:srgbClr val="FF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IN" sz="1800" b="1" i="0" u="none" strike="noStrike" dirty="0">
                          <a:solidFill>
                            <a:srgbClr val="FF0000"/>
                          </a:solidFill>
                          <a:latin typeface="Calibri"/>
                        </a:rPr>
                        <a:t>22</a:t>
                      </a:r>
                      <a:endParaRPr lang="en-US" sz="1800" b="1" i="0" u="none" strike="noStrike" dirty="0">
                        <a:solidFill>
                          <a:srgbClr val="FF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IN" sz="1800" b="1" i="0" u="none" strike="noStrike" dirty="0">
                          <a:solidFill>
                            <a:srgbClr val="FF0000"/>
                          </a:solidFill>
                          <a:latin typeface="Calibri"/>
                        </a:rPr>
                        <a:t>31</a:t>
                      </a:r>
                      <a:endParaRPr lang="en-US" sz="1800" b="1" i="0" u="none" strike="noStrike" dirty="0">
                        <a:solidFill>
                          <a:srgbClr val="FF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530025">
                <a:tc>
                  <a:txBody>
                    <a:bodyPr/>
                    <a:lstStyle/>
                    <a:p>
                      <a:pPr algn="ctr" fontAlgn="ctr"/>
                      <a:r>
                        <a:rPr lang="en-IN" sz="1800" b="1" i="0" u="none" strike="noStrike">
                          <a:solidFill>
                            <a:srgbClr val="FF0000"/>
                          </a:solidFill>
                          <a:latin typeface="Calibri"/>
                        </a:rPr>
                        <a:t>2020-21</a:t>
                      </a:r>
                      <a:endParaRPr lang="en-US" sz="1800" b="1" i="0" u="none" strike="noStrike">
                        <a:solidFill>
                          <a:srgbClr val="FF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IN" sz="1800" b="1" i="0" u="none" strike="noStrike" dirty="0">
                          <a:solidFill>
                            <a:srgbClr val="FF0000"/>
                          </a:solidFill>
                          <a:latin typeface="Calibri"/>
                        </a:rPr>
                        <a:t>20</a:t>
                      </a:r>
                      <a:endParaRPr lang="en-US" sz="1800" b="1" i="0" u="none" strike="noStrike" dirty="0">
                        <a:solidFill>
                          <a:srgbClr val="FF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IN" sz="1800" b="1" i="0" u="none" strike="noStrike" dirty="0">
                          <a:solidFill>
                            <a:srgbClr val="FF0000"/>
                          </a:solidFill>
                          <a:latin typeface="Calibri"/>
                        </a:rPr>
                        <a:t>40</a:t>
                      </a:r>
                      <a:endParaRPr lang="en-US" sz="1800" b="1" i="0" u="none" strike="noStrike" dirty="0">
                        <a:solidFill>
                          <a:srgbClr val="FF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IN" sz="1800" b="1" i="0" u="none" strike="noStrike" dirty="0">
                          <a:solidFill>
                            <a:srgbClr val="FF0000"/>
                          </a:solidFill>
                          <a:latin typeface="Calibri"/>
                        </a:rPr>
                        <a:t>60</a:t>
                      </a:r>
                      <a:endParaRPr lang="en-US" sz="1800" b="1" i="0" u="none" strike="noStrike" dirty="0">
                        <a:solidFill>
                          <a:srgbClr val="FF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IN" sz="1800" b="1" i="0" u="none" strike="noStrike" dirty="0">
                          <a:solidFill>
                            <a:srgbClr val="FF0000"/>
                          </a:solidFill>
                          <a:latin typeface="Calibri"/>
                        </a:rPr>
                        <a:t>26</a:t>
                      </a:r>
                      <a:endParaRPr lang="en-US" sz="1800" b="1" i="0" u="none" strike="noStrike" dirty="0">
                        <a:solidFill>
                          <a:srgbClr val="FF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IN" sz="1800" b="1" i="0" u="none" strike="noStrike">
                          <a:solidFill>
                            <a:srgbClr val="FF0000"/>
                          </a:solidFill>
                          <a:latin typeface="Calibri"/>
                        </a:rPr>
                        <a:t>32</a:t>
                      </a:r>
                      <a:endParaRPr lang="en-US" sz="1800" b="1" i="0" u="none" strike="noStrike">
                        <a:solidFill>
                          <a:srgbClr val="FF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IN" sz="1800" b="1" i="0" u="none" strike="noStrike" dirty="0">
                          <a:solidFill>
                            <a:srgbClr val="FF0000"/>
                          </a:solidFill>
                          <a:latin typeface="Calibri"/>
                        </a:rPr>
                        <a:t>58</a:t>
                      </a:r>
                      <a:endParaRPr lang="en-US" sz="1800" b="1" i="0" u="none" strike="noStrike" dirty="0">
                        <a:solidFill>
                          <a:srgbClr val="FF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IN" sz="1800" b="1" i="0" u="none" strike="noStrike">
                          <a:solidFill>
                            <a:srgbClr val="FF0000"/>
                          </a:solidFill>
                          <a:latin typeface="Calibri"/>
                        </a:rPr>
                        <a:t>16</a:t>
                      </a:r>
                      <a:endParaRPr lang="en-US" sz="1800" b="1" i="0" u="none" strike="noStrike">
                        <a:solidFill>
                          <a:srgbClr val="FF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IN" sz="1800" b="1" i="0" u="none" strike="noStrike" dirty="0">
                          <a:solidFill>
                            <a:srgbClr val="FF0000"/>
                          </a:solidFill>
                          <a:latin typeface="Calibri"/>
                        </a:rPr>
                        <a:t>33</a:t>
                      </a:r>
                      <a:endParaRPr lang="en-US" sz="1800" b="1" i="0" u="none" strike="noStrike" dirty="0">
                        <a:solidFill>
                          <a:srgbClr val="FF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IN" sz="1800" b="1" i="0" u="none" strike="noStrike" dirty="0">
                          <a:solidFill>
                            <a:srgbClr val="FF0000"/>
                          </a:solidFill>
                          <a:latin typeface="Calibri"/>
                        </a:rPr>
                        <a:t>49</a:t>
                      </a:r>
                      <a:endParaRPr lang="en-US" sz="1800" b="1" i="0" u="none" strike="noStrike" dirty="0">
                        <a:solidFill>
                          <a:srgbClr val="FF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14290"/>
            <a:ext cx="7772400" cy="857256"/>
          </a:xfrm>
        </p:spPr>
        <p:txBody>
          <a:bodyPr/>
          <a:lstStyle/>
          <a:p>
            <a:r>
              <a:rPr lang="en-IN" b="1" dirty="0"/>
              <a:t>Figure of Students Enrolled Data  </a:t>
            </a:r>
            <a:endParaRPr lang="en-US" b="1" dirty="0"/>
          </a:p>
        </p:txBody>
      </p:sp>
      <p:graphicFrame>
        <p:nvGraphicFramePr>
          <p:cNvPr id="4" name="Content Placeholder 3"/>
          <p:cNvGraphicFramePr>
            <a:graphicFrameLocks noGrp="1"/>
          </p:cNvGraphicFramePr>
          <p:nvPr>
            <p:ph sz="quarter" idx="1"/>
          </p:nvPr>
        </p:nvGraphicFramePr>
        <p:xfrm>
          <a:off x="500034" y="1571612"/>
          <a:ext cx="8186766" cy="473394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28670"/>
            <a:ext cx="7772400" cy="571504"/>
          </a:xfrm>
        </p:spPr>
        <p:txBody>
          <a:bodyPr>
            <a:normAutofit fontScale="90000"/>
          </a:bodyPr>
          <a:lstStyle/>
          <a:p>
            <a:pPr algn="ctr"/>
            <a:r>
              <a:rPr lang="en-IN" b="1" dirty="0"/>
              <a:t>Data of Students Enrolment for M.COM. From 2020-2021</a:t>
            </a:r>
            <a:endParaRPr lang="en-US" b="1" dirty="0"/>
          </a:p>
        </p:txBody>
      </p:sp>
      <p:graphicFrame>
        <p:nvGraphicFramePr>
          <p:cNvPr id="6" name="Content Placeholder 5"/>
          <p:cNvGraphicFramePr>
            <a:graphicFrameLocks noGrp="1"/>
          </p:cNvGraphicFramePr>
          <p:nvPr>
            <p:ph sz="quarter" idx="1"/>
            <p:extLst>
              <p:ext uri="{D42A27DB-BD31-4B8C-83A1-F6EECF244321}">
                <p14:modId xmlns="" xmlns:p14="http://schemas.microsoft.com/office/powerpoint/2010/main" val="1486304647"/>
              </p:ext>
            </p:extLst>
          </p:nvPr>
        </p:nvGraphicFramePr>
        <p:xfrm>
          <a:off x="714348" y="2348880"/>
          <a:ext cx="7715308" cy="3240361"/>
        </p:xfrm>
        <a:graphic>
          <a:graphicData uri="http://schemas.openxmlformats.org/drawingml/2006/table">
            <a:tbl>
              <a:tblPr firstRow="1" bandRow="1">
                <a:tableStyleId>{5C22544A-7EE6-4342-B048-85BDC9FD1C3A}</a:tableStyleId>
              </a:tblPr>
              <a:tblGrid>
                <a:gridCol w="1928827">
                  <a:extLst>
                    <a:ext uri="{9D8B030D-6E8A-4147-A177-3AD203B41FA5}">
                      <a16:colId xmlns="" xmlns:a16="http://schemas.microsoft.com/office/drawing/2014/main" val="20000"/>
                    </a:ext>
                  </a:extLst>
                </a:gridCol>
                <a:gridCol w="1928827">
                  <a:extLst>
                    <a:ext uri="{9D8B030D-6E8A-4147-A177-3AD203B41FA5}">
                      <a16:colId xmlns="" xmlns:a16="http://schemas.microsoft.com/office/drawing/2014/main" val="20001"/>
                    </a:ext>
                  </a:extLst>
                </a:gridCol>
                <a:gridCol w="1928827">
                  <a:extLst>
                    <a:ext uri="{9D8B030D-6E8A-4147-A177-3AD203B41FA5}">
                      <a16:colId xmlns="" xmlns:a16="http://schemas.microsoft.com/office/drawing/2014/main" val="20002"/>
                    </a:ext>
                  </a:extLst>
                </a:gridCol>
                <a:gridCol w="1928827">
                  <a:extLst>
                    <a:ext uri="{9D8B030D-6E8A-4147-A177-3AD203B41FA5}">
                      <a16:colId xmlns="" xmlns:a16="http://schemas.microsoft.com/office/drawing/2014/main" val="20003"/>
                    </a:ext>
                  </a:extLst>
                </a:gridCol>
              </a:tblGrid>
              <a:tr h="1088397">
                <a:tc>
                  <a:txBody>
                    <a:bodyPr/>
                    <a:lstStyle/>
                    <a:p>
                      <a:pPr algn="ctr"/>
                      <a:r>
                        <a:rPr lang="en-IN" b="1" dirty="0"/>
                        <a:t>YEAR</a:t>
                      </a:r>
                      <a:endParaRPr lang="en-US" b="1" dirty="0"/>
                    </a:p>
                  </a:txBody>
                  <a:tcPr/>
                </a:tc>
                <a:tc>
                  <a:txBody>
                    <a:bodyPr/>
                    <a:lstStyle/>
                    <a:p>
                      <a:pPr algn="ctr"/>
                      <a:r>
                        <a:rPr lang="en-IN" b="1" dirty="0"/>
                        <a:t>MALE </a:t>
                      </a:r>
                    </a:p>
                    <a:p>
                      <a:pPr algn="ctr"/>
                      <a:endParaRPr lang="en-US" b="1" dirty="0"/>
                    </a:p>
                  </a:txBody>
                  <a:tcPr/>
                </a:tc>
                <a:tc>
                  <a:txBody>
                    <a:bodyPr/>
                    <a:lstStyle/>
                    <a:p>
                      <a:pPr algn="ctr"/>
                      <a:r>
                        <a:rPr lang="en-IN" b="1" dirty="0"/>
                        <a:t>FEMALE</a:t>
                      </a:r>
                      <a:endParaRPr lang="en-US" b="1" dirty="0"/>
                    </a:p>
                  </a:txBody>
                  <a:tcPr/>
                </a:tc>
                <a:tc>
                  <a:txBody>
                    <a:bodyPr/>
                    <a:lstStyle/>
                    <a:p>
                      <a:pPr algn="ctr"/>
                      <a:r>
                        <a:rPr lang="en-IN" b="1" dirty="0"/>
                        <a:t>TOTAL</a:t>
                      </a:r>
                      <a:endParaRPr lang="en-US" b="1" dirty="0"/>
                    </a:p>
                  </a:txBody>
                  <a:tcPr/>
                </a:tc>
                <a:extLst>
                  <a:ext uri="{0D108BD9-81ED-4DB2-BD59-A6C34878D82A}">
                    <a16:rowId xmlns="" xmlns:a16="http://schemas.microsoft.com/office/drawing/2014/main" val="10000"/>
                  </a:ext>
                </a:extLst>
              </a:tr>
              <a:tr h="1075982">
                <a:tc>
                  <a:txBody>
                    <a:bodyPr/>
                    <a:lstStyle/>
                    <a:p>
                      <a:pPr algn="ctr"/>
                      <a:r>
                        <a:rPr lang="en-IN" b="1" dirty="0"/>
                        <a:t>First Semester</a:t>
                      </a:r>
                      <a:endParaRPr lang="en-US" b="1" dirty="0"/>
                    </a:p>
                  </a:txBody>
                  <a:tcPr/>
                </a:tc>
                <a:tc>
                  <a:txBody>
                    <a:bodyPr/>
                    <a:lstStyle/>
                    <a:p>
                      <a:pPr algn="ctr"/>
                      <a:r>
                        <a:rPr lang="en-IN" b="1" dirty="0"/>
                        <a:t>08</a:t>
                      </a:r>
                      <a:endParaRPr lang="en-US" b="1" dirty="0"/>
                    </a:p>
                  </a:txBody>
                  <a:tcPr/>
                </a:tc>
                <a:tc>
                  <a:txBody>
                    <a:bodyPr/>
                    <a:lstStyle/>
                    <a:p>
                      <a:pPr algn="ctr"/>
                      <a:r>
                        <a:rPr lang="en-IN" b="1" dirty="0"/>
                        <a:t>11</a:t>
                      </a:r>
                      <a:endParaRPr lang="en-US" b="1" dirty="0"/>
                    </a:p>
                  </a:txBody>
                  <a:tcPr/>
                </a:tc>
                <a:tc>
                  <a:txBody>
                    <a:bodyPr/>
                    <a:lstStyle/>
                    <a:p>
                      <a:pPr algn="ctr"/>
                      <a:r>
                        <a:rPr lang="en-IN" b="1" dirty="0"/>
                        <a:t>19</a:t>
                      </a:r>
                      <a:endParaRPr lang="en-US" b="1" dirty="0"/>
                    </a:p>
                  </a:txBody>
                  <a:tcPr/>
                </a:tc>
                <a:extLst>
                  <a:ext uri="{0D108BD9-81ED-4DB2-BD59-A6C34878D82A}">
                    <a16:rowId xmlns="" xmlns:a16="http://schemas.microsoft.com/office/drawing/2014/main" val="10001"/>
                  </a:ext>
                </a:extLst>
              </a:tr>
              <a:tr h="1075982">
                <a:tc>
                  <a:txBody>
                    <a:bodyPr/>
                    <a:lstStyle/>
                    <a:p>
                      <a:pPr algn="ctr"/>
                      <a:r>
                        <a:rPr lang="en-IN" b="1" dirty="0"/>
                        <a:t>Second Semester</a:t>
                      </a:r>
                      <a:endParaRPr lang="en-US" b="1" dirty="0"/>
                    </a:p>
                  </a:txBody>
                  <a:tcPr/>
                </a:tc>
                <a:tc>
                  <a:txBody>
                    <a:bodyPr/>
                    <a:lstStyle/>
                    <a:p>
                      <a:pPr algn="ctr"/>
                      <a:r>
                        <a:rPr lang="en-IN" b="1" dirty="0"/>
                        <a:t>08</a:t>
                      </a:r>
                      <a:endParaRPr lang="en-US" b="1" dirty="0"/>
                    </a:p>
                  </a:txBody>
                  <a:tcPr/>
                </a:tc>
                <a:tc>
                  <a:txBody>
                    <a:bodyPr/>
                    <a:lstStyle/>
                    <a:p>
                      <a:pPr algn="ctr"/>
                      <a:r>
                        <a:rPr lang="en-IN" b="1" dirty="0"/>
                        <a:t>11</a:t>
                      </a:r>
                      <a:endParaRPr lang="en-US" b="1" dirty="0"/>
                    </a:p>
                  </a:txBody>
                  <a:tcPr/>
                </a:tc>
                <a:tc>
                  <a:txBody>
                    <a:bodyPr/>
                    <a:lstStyle/>
                    <a:p>
                      <a:pPr algn="ctr"/>
                      <a:r>
                        <a:rPr lang="en-IN" b="1" dirty="0"/>
                        <a:t>9</a:t>
                      </a:r>
                      <a:endParaRPr lang="en-US" b="1" dirty="0"/>
                    </a:p>
                  </a:txBody>
                  <a:tcPr/>
                </a:tc>
                <a:extLst>
                  <a:ext uri="{0D108BD9-81ED-4DB2-BD59-A6C34878D82A}">
                    <a16:rowId xmlns="" xmlns:a16="http://schemas.microsoft.com/office/drawing/2014/main" val="10002"/>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1520" y="476672"/>
            <a:ext cx="8435280" cy="1008112"/>
          </a:xfrm>
        </p:spPr>
        <p:txBody>
          <a:bodyPr>
            <a:noAutofit/>
          </a:bodyPr>
          <a:lstStyle/>
          <a:p>
            <a:pPr algn="ctr"/>
            <a:r>
              <a:rPr lang="en-IN" b="1" dirty="0">
                <a:solidFill>
                  <a:srgbClr val="FF0000"/>
                </a:solidFill>
                <a:latin typeface="Calibri" pitchFamily="34" charset="0"/>
                <a:cs typeface="Calibri" pitchFamily="34" charset="0"/>
              </a:rPr>
              <a:t>RESULT FROM 2015-16 TO 2019-20</a:t>
            </a:r>
            <a:endParaRPr lang="en-US" b="1" dirty="0">
              <a:solidFill>
                <a:srgbClr val="FF0000"/>
              </a:solidFill>
              <a:latin typeface="Calibri" pitchFamily="34" charset="0"/>
              <a:cs typeface="Calibri" pitchFamily="34" charset="0"/>
            </a:endParaRPr>
          </a:p>
        </p:txBody>
      </p:sp>
      <p:graphicFrame>
        <p:nvGraphicFramePr>
          <p:cNvPr id="10" name="Content Placeholder 9"/>
          <p:cNvGraphicFramePr>
            <a:graphicFrameLocks noGrp="1"/>
          </p:cNvGraphicFramePr>
          <p:nvPr>
            <p:ph sz="quarter" idx="1"/>
            <p:extLst>
              <p:ext uri="{D42A27DB-BD31-4B8C-83A1-F6EECF244321}">
                <p14:modId xmlns="" xmlns:p14="http://schemas.microsoft.com/office/powerpoint/2010/main" val="1170499726"/>
              </p:ext>
            </p:extLst>
          </p:nvPr>
        </p:nvGraphicFramePr>
        <p:xfrm>
          <a:off x="914400" y="2319884"/>
          <a:ext cx="7772400" cy="3505200"/>
        </p:xfrm>
        <a:graphic>
          <a:graphicData uri="http://schemas.openxmlformats.org/drawingml/2006/table">
            <a:tbl>
              <a:tblPr firstRow="1" bandRow="1">
                <a:tableStyleId>{5C22544A-7EE6-4342-B048-85BDC9FD1C3A}</a:tableStyleId>
              </a:tblPr>
              <a:tblGrid>
                <a:gridCol w="1014394">
                  <a:extLst>
                    <a:ext uri="{9D8B030D-6E8A-4147-A177-3AD203B41FA5}">
                      <a16:colId xmlns="" xmlns:a16="http://schemas.microsoft.com/office/drawing/2014/main" val="20000"/>
                    </a:ext>
                  </a:extLst>
                </a:gridCol>
                <a:gridCol w="1178727">
                  <a:extLst>
                    <a:ext uri="{9D8B030D-6E8A-4147-A177-3AD203B41FA5}">
                      <a16:colId xmlns="" xmlns:a16="http://schemas.microsoft.com/office/drawing/2014/main" val="20001"/>
                    </a:ext>
                  </a:extLst>
                </a:gridCol>
                <a:gridCol w="1178727">
                  <a:extLst>
                    <a:ext uri="{9D8B030D-6E8A-4147-A177-3AD203B41FA5}">
                      <a16:colId xmlns="" xmlns:a16="http://schemas.microsoft.com/office/drawing/2014/main" val="20002"/>
                    </a:ext>
                  </a:extLst>
                </a:gridCol>
                <a:gridCol w="1071570">
                  <a:extLst>
                    <a:ext uri="{9D8B030D-6E8A-4147-A177-3AD203B41FA5}">
                      <a16:colId xmlns="" xmlns:a16="http://schemas.microsoft.com/office/drawing/2014/main" val="20003"/>
                    </a:ext>
                  </a:extLst>
                </a:gridCol>
                <a:gridCol w="1071570">
                  <a:extLst>
                    <a:ext uri="{9D8B030D-6E8A-4147-A177-3AD203B41FA5}">
                      <a16:colId xmlns="" xmlns:a16="http://schemas.microsoft.com/office/drawing/2014/main" val="20004"/>
                    </a:ext>
                  </a:extLst>
                </a:gridCol>
                <a:gridCol w="1128706">
                  <a:extLst>
                    <a:ext uri="{9D8B030D-6E8A-4147-A177-3AD203B41FA5}">
                      <a16:colId xmlns="" xmlns:a16="http://schemas.microsoft.com/office/drawing/2014/main" val="20005"/>
                    </a:ext>
                  </a:extLst>
                </a:gridCol>
                <a:gridCol w="1128706">
                  <a:extLst>
                    <a:ext uri="{9D8B030D-6E8A-4147-A177-3AD203B41FA5}">
                      <a16:colId xmlns="" xmlns:a16="http://schemas.microsoft.com/office/drawing/2014/main" val="20006"/>
                    </a:ext>
                  </a:extLst>
                </a:gridCol>
              </a:tblGrid>
              <a:tr h="182880">
                <a:tc rowSpan="2">
                  <a:txBody>
                    <a:bodyPr/>
                    <a:lstStyle/>
                    <a:p>
                      <a:pPr algn="ctr"/>
                      <a:r>
                        <a:rPr lang="en-IN" sz="2000" b="1" dirty="0"/>
                        <a:t>Year</a:t>
                      </a:r>
                      <a:endParaRPr lang="en-US" sz="2000" b="1" dirty="0"/>
                    </a:p>
                  </a:txBody>
                  <a:tcPr/>
                </a:tc>
                <a:tc gridSpan="2">
                  <a:txBody>
                    <a:bodyPr/>
                    <a:lstStyle/>
                    <a:p>
                      <a:pPr algn="ctr"/>
                      <a:r>
                        <a:rPr lang="en-IN" sz="2000" b="1" dirty="0"/>
                        <a:t>B.COM.</a:t>
                      </a:r>
                      <a:r>
                        <a:rPr lang="en-IN" sz="2000" b="1" baseline="0" dirty="0"/>
                        <a:t> I</a:t>
                      </a:r>
                      <a:endParaRPr lang="en-US" sz="2000" b="1" dirty="0"/>
                    </a:p>
                  </a:txBody>
                  <a:tcPr>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a:r>
                        <a:rPr lang="en-IN" sz="2000" b="1" dirty="0"/>
                        <a:t>B.COM. II</a:t>
                      </a:r>
                      <a:endParaRPr lang="en-US" sz="2000" b="1" dirty="0"/>
                    </a:p>
                  </a:txBody>
                  <a:tcPr>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a:r>
                        <a:rPr lang="en-IN" sz="2000" b="1" dirty="0"/>
                        <a:t>B.COM.</a:t>
                      </a:r>
                      <a:r>
                        <a:rPr lang="en-IN" sz="2000" b="1" baseline="0" dirty="0"/>
                        <a:t> III</a:t>
                      </a:r>
                      <a:endParaRPr lang="en-US" sz="2000" b="1" dirty="0"/>
                    </a:p>
                  </a:txBody>
                  <a:tcPr>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 xmlns:a16="http://schemas.microsoft.com/office/drawing/2014/main" val="10000"/>
                  </a:ext>
                </a:extLst>
              </a:tr>
              <a:tr h="182880">
                <a:tc vMerge="1">
                  <a:txBody>
                    <a:bodyPr/>
                    <a:lstStyle/>
                    <a:p>
                      <a:endParaRPr lang="en-US"/>
                    </a:p>
                  </a:txBody>
                  <a:tcPr/>
                </a:tc>
                <a:tc gridSpan="2">
                  <a:txBody>
                    <a:bodyPr/>
                    <a:lstStyle/>
                    <a:p>
                      <a:pPr algn="ctr"/>
                      <a:r>
                        <a:rPr lang="en-IN" sz="2000" b="1" dirty="0"/>
                        <a:t>Students</a:t>
                      </a:r>
                      <a:r>
                        <a:rPr lang="en-IN" sz="2000" b="1" baseline="0" dirty="0"/>
                        <a:t> Appeared and Passed</a:t>
                      </a:r>
                      <a:endParaRPr lang="en-US" sz="2000" b="1" dirty="0"/>
                    </a:p>
                  </a:txBody>
                  <a:tcPr>
                    <a:lnT w="12700" cap="flat" cmpd="sng" algn="ctr">
                      <a:solidFill>
                        <a:schemeClr val="tx1"/>
                      </a:solidFill>
                      <a:prstDash val="solid"/>
                      <a:round/>
                      <a:headEnd type="none" w="med" len="med"/>
                      <a:tailEnd type="none" w="med" len="med"/>
                    </a:lnT>
                  </a:tcPr>
                </a:tc>
                <a:tc hMerge="1">
                  <a:txBody>
                    <a:bodyPr/>
                    <a:lstStyle/>
                    <a:p>
                      <a:endParaRPr lang="en-US"/>
                    </a:p>
                  </a:txBody>
                  <a:tcPr/>
                </a:tc>
                <a:tc gridSpan="2">
                  <a:txBody>
                    <a:bodyPr/>
                    <a:lstStyle/>
                    <a:p>
                      <a:pPr algn="ctr"/>
                      <a:r>
                        <a:rPr lang="en-IN" sz="2000" b="1" dirty="0"/>
                        <a:t>Student Appeared and Passed</a:t>
                      </a:r>
                      <a:endParaRPr lang="en-US" sz="2000" b="1" dirty="0"/>
                    </a:p>
                  </a:txBody>
                  <a:tcPr>
                    <a:lnT w="12700" cap="flat" cmpd="sng" algn="ctr">
                      <a:solidFill>
                        <a:schemeClr val="tx1"/>
                      </a:solidFill>
                      <a:prstDash val="solid"/>
                      <a:round/>
                      <a:headEnd type="none" w="med" len="med"/>
                      <a:tailEnd type="none" w="med" len="med"/>
                    </a:lnT>
                  </a:tcPr>
                </a:tc>
                <a:tc hMerge="1">
                  <a:txBody>
                    <a:bodyPr/>
                    <a:lstStyle/>
                    <a:p>
                      <a:endParaRPr lang="en-US"/>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2000" b="1" dirty="0"/>
                        <a:t>Student Appeared and Passed</a:t>
                      </a:r>
                      <a:endParaRPr lang="en-US" sz="2000" b="1" dirty="0"/>
                    </a:p>
                    <a:p>
                      <a:pPr algn="ctr"/>
                      <a:endParaRPr lang="en-US" sz="2000" b="1" dirty="0"/>
                    </a:p>
                  </a:txBody>
                  <a:tcPr>
                    <a:lnT w="12700" cap="flat" cmpd="sng" algn="ctr">
                      <a:solidFill>
                        <a:schemeClr val="tx1"/>
                      </a:solidFill>
                      <a:prstDash val="solid"/>
                      <a:round/>
                      <a:headEnd type="none" w="med" len="med"/>
                      <a:tailEnd type="none" w="med" len="med"/>
                    </a:lnT>
                  </a:tcPr>
                </a:tc>
                <a:tc hMerge="1">
                  <a:txBody>
                    <a:bodyPr/>
                    <a:lstStyle/>
                    <a:p>
                      <a:endParaRPr lang="en-US"/>
                    </a:p>
                  </a:txBody>
                  <a:tcPr/>
                </a:tc>
                <a:extLst>
                  <a:ext uri="{0D108BD9-81ED-4DB2-BD59-A6C34878D82A}">
                    <a16:rowId xmlns="" xmlns:a16="http://schemas.microsoft.com/office/drawing/2014/main" val="10001"/>
                  </a:ext>
                </a:extLst>
              </a:tr>
              <a:tr h="350431">
                <a:tc>
                  <a:txBody>
                    <a:bodyPr/>
                    <a:lstStyle/>
                    <a:p>
                      <a:pPr algn="ctr">
                        <a:lnSpc>
                          <a:spcPct val="115000"/>
                        </a:lnSpc>
                        <a:spcAft>
                          <a:spcPts val="0"/>
                        </a:spcAft>
                      </a:pPr>
                      <a:r>
                        <a:rPr lang="en-US" sz="2000" b="1" dirty="0">
                          <a:latin typeface="Calibri"/>
                          <a:ea typeface="Calibri"/>
                          <a:cs typeface="Mangal"/>
                        </a:rPr>
                        <a:t>2014-15</a:t>
                      </a:r>
                    </a:p>
                  </a:txBody>
                  <a:tcPr marL="68580" marR="68580" marT="0" marB="0"/>
                </a:tc>
                <a:tc>
                  <a:txBody>
                    <a:bodyPr/>
                    <a:lstStyle/>
                    <a:p>
                      <a:pPr algn="ctr">
                        <a:lnSpc>
                          <a:spcPct val="107000"/>
                        </a:lnSpc>
                        <a:spcAft>
                          <a:spcPts val="800"/>
                        </a:spcAft>
                      </a:pPr>
                      <a:r>
                        <a:rPr lang="en-IN" sz="2000" b="1" dirty="0">
                          <a:latin typeface="Times New Roman"/>
                          <a:ea typeface="Calibri"/>
                          <a:cs typeface="Mangal"/>
                        </a:rPr>
                        <a:t>56</a:t>
                      </a:r>
                      <a:endParaRPr lang="en-US" sz="2000" b="1" dirty="0">
                        <a:latin typeface="Calibri"/>
                        <a:ea typeface="Calibri"/>
                        <a:cs typeface="Mangal"/>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107000"/>
                        </a:lnSpc>
                        <a:spcAft>
                          <a:spcPts val="800"/>
                        </a:spcAft>
                      </a:pPr>
                      <a:r>
                        <a:rPr lang="en-IN" sz="2000" b="1">
                          <a:latin typeface="Times New Roman"/>
                          <a:ea typeface="Calibri"/>
                          <a:cs typeface="Mangal"/>
                        </a:rPr>
                        <a:t>18</a:t>
                      </a:r>
                      <a:endParaRPr lang="en-US" sz="2000" b="1">
                        <a:latin typeface="Calibri"/>
                        <a:ea typeface="Calibri"/>
                        <a:cs typeface="Mangal"/>
                      </a:endParaRPr>
                    </a:p>
                  </a:txBody>
                  <a:tcPr marL="68580" marR="68580" marT="0" marB="0">
                    <a:lnL w="12700" cap="flat" cmpd="sng" algn="ctr">
                      <a:solidFill>
                        <a:schemeClr val="tx1"/>
                      </a:solidFill>
                      <a:prstDash val="solid"/>
                      <a:round/>
                      <a:headEnd type="none" w="med" len="med"/>
                      <a:tailEnd type="none" w="med" len="med"/>
                    </a:lnL>
                  </a:tcPr>
                </a:tc>
                <a:tc>
                  <a:txBody>
                    <a:bodyPr/>
                    <a:lstStyle/>
                    <a:p>
                      <a:pPr algn="ctr">
                        <a:lnSpc>
                          <a:spcPct val="107000"/>
                        </a:lnSpc>
                        <a:spcAft>
                          <a:spcPts val="800"/>
                        </a:spcAft>
                      </a:pPr>
                      <a:r>
                        <a:rPr lang="en-IN" sz="2000" b="1">
                          <a:latin typeface="Times New Roman"/>
                          <a:ea typeface="Calibri"/>
                          <a:cs typeface="Mangal"/>
                        </a:rPr>
                        <a:t>09</a:t>
                      </a:r>
                      <a:endParaRPr lang="en-US" sz="2000" b="1">
                        <a:latin typeface="Calibri"/>
                        <a:ea typeface="Calibri"/>
                        <a:cs typeface="Mangal"/>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107000"/>
                        </a:lnSpc>
                        <a:spcAft>
                          <a:spcPts val="800"/>
                        </a:spcAft>
                      </a:pPr>
                      <a:r>
                        <a:rPr lang="en-IN" sz="2000" b="1">
                          <a:latin typeface="Times New Roman"/>
                          <a:ea typeface="Calibri"/>
                          <a:cs typeface="Mangal"/>
                        </a:rPr>
                        <a:t>06</a:t>
                      </a:r>
                      <a:endParaRPr lang="en-US" sz="2000" b="1">
                        <a:latin typeface="Calibri"/>
                        <a:ea typeface="Calibri"/>
                        <a:cs typeface="Mangal"/>
                      </a:endParaRPr>
                    </a:p>
                  </a:txBody>
                  <a:tcPr marL="68580" marR="68580" marT="0" marB="0">
                    <a:lnL w="12700" cap="flat" cmpd="sng" algn="ctr">
                      <a:solidFill>
                        <a:schemeClr val="tx1"/>
                      </a:solidFill>
                      <a:prstDash val="solid"/>
                      <a:round/>
                      <a:headEnd type="none" w="med" len="med"/>
                      <a:tailEnd type="none" w="med" len="med"/>
                    </a:lnL>
                  </a:tcPr>
                </a:tc>
                <a:tc>
                  <a:txBody>
                    <a:bodyPr/>
                    <a:lstStyle/>
                    <a:p>
                      <a:pPr algn="ctr">
                        <a:lnSpc>
                          <a:spcPct val="107000"/>
                        </a:lnSpc>
                        <a:spcAft>
                          <a:spcPts val="800"/>
                        </a:spcAft>
                      </a:pPr>
                      <a:r>
                        <a:rPr lang="en-IN" sz="2000" b="1">
                          <a:latin typeface="Times New Roman"/>
                          <a:ea typeface="Calibri"/>
                          <a:cs typeface="Mangal"/>
                        </a:rPr>
                        <a:t>04</a:t>
                      </a:r>
                      <a:endParaRPr lang="en-US" sz="2000" b="1">
                        <a:latin typeface="Calibri"/>
                        <a:ea typeface="Calibri"/>
                        <a:cs typeface="Mangal"/>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107000"/>
                        </a:lnSpc>
                        <a:spcAft>
                          <a:spcPts val="800"/>
                        </a:spcAft>
                      </a:pPr>
                      <a:r>
                        <a:rPr lang="en-IN" sz="2000" b="1">
                          <a:latin typeface="Times New Roman"/>
                          <a:ea typeface="Calibri"/>
                          <a:cs typeface="Mangal"/>
                        </a:rPr>
                        <a:t>03</a:t>
                      </a:r>
                      <a:endParaRPr lang="en-US" sz="2000" b="1">
                        <a:latin typeface="Calibri"/>
                        <a:ea typeface="Calibri"/>
                        <a:cs typeface="Mangal"/>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10002"/>
                  </a:ext>
                </a:extLst>
              </a:tr>
              <a:tr h="350431">
                <a:tc>
                  <a:txBody>
                    <a:bodyPr/>
                    <a:lstStyle/>
                    <a:p>
                      <a:pPr algn="ctr">
                        <a:lnSpc>
                          <a:spcPct val="115000"/>
                        </a:lnSpc>
                        <a:spcAft>
                          <a:spcPts val="0"/>
                        </a:spcAft>
                      </a:pPr>
                      <a:r>
                        <a:rPr lang="en-US" sz="2000" b="1" dirty="0">
                          <a:latin typeface="Calibri"/>
                          <a:ea typeface="Calibri"/>
                          <a:cs typeface="Mangal"/>
                        </a:rPr>
                        <a:t>2015-16</a:t>
                      </a:r>
                    </a:p>
                  </a:txBody>
                  <a:tcPr marL="68580" marR="68580" marT="0" marB="0"/>
                </a:tc>
                <a:tc>
                  <a:txBody>
                    <a:bodyPr/>
                    <a:lstStyle/>
                    <a:p>
                      <a:pPr algn="ctr">
                        <a:lnSpc>
                          <a:spcPct val="107000"/>
                        </a:lnSpc>
                        <a:spcAft>
                          <a:spcPts val="800"/>
                        </a:spcAft>
                      </a:pPr>
                      <a:r>
                        <a:rPr lang="en-IN" sz="2000" b="1" dirty="0">
                          <a:latin typeface="Times New Roman"/>
                          <a:ea typeface="Calibri"/>
                          <a:cs typeface="Mangal"/>
                        </a:rPr>
                        <a:t>53</a:t>
                      </a:r>
                      <a:endParaRPr lang="en-US" sz="2000" b="1" dirty="0">
                        <a:latin typeface="Calibri"/>
                        <a:ea typeface="Calibri"/>
                        <a:cs typeface="Mangal"/>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107000"/>
                        </a:lnSpc>
                        <a:spcAft>
                          <a:spcPts val="800"/>
                        </a:spcAft>
                      </a:pPr>
                      <a:r>
                        <a:rPr lang="en-IN" sz="2000" b="1">
                          <a:latin typeface="Times New Roman"/>
                          <a:ea typeface="Calibri"/>
                          <a:cs typeface="Mangal"/>
                        </a:rPr>
                        <a:t>35</a:t>
                      </a:r>
                      <a:endParaRPr lang="en-US" sz="2000" b="1">
                        <a:latin typeface="Calibri"/>
                        <a:ea typeface="Calibri"/>
                        <a:cs typeface="Mangal"/>
                      </a:endParaRPr>
                    </a:p>
                  </a:txBody>
                  <a:tcPr marL="68580" marR="68580" marT="0" marB="0">
                    <a:lnL w="12700" cap="flat" cmpd="sng" algn="ctr">
                      <a:solidFill>
                        <a:schemeClr val="tx1"/>
                      </a:solidFill>
                      <a:prstDash val="solid"/>
                      <a:round/>
                      <a:headEnd type="none" w="med" len="med"/>
                      <a:tailEnd type="none" w="med" len="med"/>
                    </a:lnL>
                  </a:tcPr>
                </a:tc>
                <a:tc>
                  <a:txBody>
                    <a:bodyPr/>
                    <a:lstStyle/>
                    <a:p>
                      <a:pPr algn="ctr">
                        <a:lnSpc>
                          <a:spcPct val="107000"/>
                        </a:lnSpc>
                        <a:spcAft>
                          <a:spcPts val="800"/>
                        </a:spcAft>
                      </a:pPr>
                      <a:r>
                        <a:rPr lang="en-IN" sz="2000" b="1">
                          <a:latin typeface="Times New Roman"/>
                          <a:ea typeface="Calibri"/>
                          <a:cs typeface="Mangal"/>
                        </a:rPr>
                        <a:t>19</a:t>
                      </a:r>
                      <a:endParaRPr lang="en-US" sz="2000" b="1">
                        <a:latin typeface="Calibri"/>
                        <a:ea typeface="Calibri"/>
                        <a:cs typeface="Mangal"/>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107000"/>
                        </a:lnSpc>
                        <a:spcAft>
                          <a:spcPts val="800"/>
                        </a:spcAft>
                      </a:pPr>
                      <a:r>
                        <a:rPr lang="en-IN" sz="2000" b="1">
                          <a:latin typeface="Times New Roman"/>
                          <a:ea typeface="Calibri"/>
                          <a:cs typeface="Mangal"/>
                        </a:rPr>
                        <a:t>16</a:t>
                      </a:r>
                      <a:endParaRPr lang="en-US" sz="2000" b="1">
                        <a:latin typeface="Calibri"/>
                        <a:ea typeface="Calibri"/>
                        <a:cs typeface="Mangal"/>
                      </a:endParaRPr>
                    </a:p>
                  </a:txBody>
                  <a:tcPr marL="68580" marR="68580" marT="0" marB="0">
                    <a:lnL w="12700" cap="flat" cmpd="sng" algn="ctr">
                      <a:solidFill>
                        <a:schemeClr val="tx1"/>
                      </a:solidFill>
                      <a:prstDash val="solid"/>
                      <a:round/>
                      <a:headEnd type="none" w="med" len="med"/>
                      <a:tailEnd type="none" w="med" len="med"/>
                    </a:lnL>
                  </a:tcPr>
                </a:tc>
                <a:tc>
                  <a:txBody>
                    <a:bodyPr/>
                    <a:lstStyle/>
                    <a:p>
                      <a:pPr algn="ctr">
                        <a:lnSpc>
                          <a:spcPct val="107000"/>
                        </a:lnSpc>
                        <a:spcAft>
                          <a:spcPts val="800"/>
                        </a:spcAft>
                      </a:pPr>
                      <a:r>
                        <a:rPr lang="en-IN" sz="2000" b="1">
                          <a:latin typeface="Times New Roman"/>
                          <a:ea typeface="Calibri"/>
                          <a:cs typeface="Mangal"/>
                        </a:rPr>
                        <a:t>10</a:t>
                      </a:r>
                      <a:endParaRPr lang="en-US" sz="2000" b="1">
                        <a:latin typeface="Calibri"/>
                        <a:ea typeface="Calibri"/>
                        <a:cs typeface="Mangal"/>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107000"/>
                        </a:lnSpc>
                        <a:spcAft>
                          <a:spcPts val="800"/>
                        </a:spcAft>
                      </a:pPr>
                      <a:r>
                        <a:rPr lang="en-IN" sz="2000" b="1">
                          <a:latin typeface="Times New Roman"/>
                          <a:ea typeface="Calibri"/>
                          <a:cs typeface="Mangal"/>
                        </a:rPr>
                        <a:t>00</a:t>
                      </a:r>
                      <a:endParaRPr lang="en-US" sz="2000" b="1">
                        <a:latin typeface="Calibri"/>
                        <a:ea typeface="Calibri"/>
                        <a:cs typeface="Mangal"/>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10003"/>
                  </a:ext>
                </a:extLst>
              </a:tr>
              <a:tr h="350431">
                <a:tc>
                  <a:txBody>
                    <a:bodyPr/>
                    <a:lstStyle/>
                    <a:p>
                      <a:pPr algn="ctr">
                        <a:lnSpc>
                          <a:spcPct val="115000"/>
                        </a:lnSpc>
                        <a:spcAft>
                          <a:spcPts val="0"/>
                        </a:spcAft>
                      </a:pPr>
                      <a:r>
                        <a:rPr lang="en-US" sz="2000" b="1" dirty="0">
                          <a:latin typeface="Calibri"/>
                          <a:ea typeface="Calibri"/>
                          <a:cs typeface="Mangal"/>
                        </a:rPr>
                        <a:t>2016-17</a:t>
                      </a:r>
                    </a:p>
                  </a:txBody>
                  <a:tcPr marL="68580" marR="68580" marT="0" marB="0"/>
                </a:tc>
                <a:tc>
                  <a:txBody>
                    <a:bodyPr/>
                    <a:lstStyle/>
                    <a:p>
                      <a:pPr algn="ctr">
                        <a:lnSpc>
                          <a:spcPct val="107000"/>
                        </a:lnSpc>
                        <a:spcAft>
                          <a:spcPts val="800"/>
                        </a:spcAft>
                      </a:pPr>
                      <a:r>
                        <a:rPr lang="en-IN" sz="2000" b="1" dirty="0">
                          <a:latin typeface="Times New Roman"/>
                          <a:ea typeface="Calibri"/>
                          <a:cs typeface="Mangal"/>
                        </a:rPr>
                        <a:t>42</a:t>
                      </a:r>
                      <a:endParaRPr lang="en-US" sz="2000" b="1" dirty="0">
                        <a:latin typeface="Calibri"/>
                        <a:ea typeface="Calibri"/>
                        <a:cs typeface="Mangal"/>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107000"/>
                        </a:lnSpc>
                        <a:spcAft>
                          <a:spcPts val="800"/>
                        </a:spcAft>
                      </a:pPr>
                      <a:r>
                        <a:rPr lang="en-IN" sz="2000" b="1">
                          <a:latin typeface="Times New Roman"/>
                          <a:ea typeface="Calibri"/>
                          <a:cs typeface="Mangal"/>
                        </a:rPr>
                        <a:t>15</a:t>
                      </a:r>
                      <a:endParaRPr lang="en-US" sz="2000" b="1">
                        <a:latin typeface="Calibri"/>
                        <a:ea typeface="Calibri"/>
                        <a:cs typeface="Mangal"/>
                      </a:endParaRPr>
                    </a:p>
                  </a:txBody>
                  <a:tcPr marL="68580" marR="68580" marT="0" marB="0">
                    <a:lnL w="12700" cap="flat" cmpd="sng" algn="ctr">
                      <a:solidFill>
                        <a:schemeClr val="tx1"/>
                      </a:solidFill>
                      <a:prstDash val="solid"/>
                      <a:round/>
                      <a:headEnd type="none" w="med" len="med"/>
                      <a:tailEnd type="none" w="med" len="med"/>
                    </a:lnL>
                  </a:tcPr>
                </a:tc>
                <a:tc>
                  <a:txBody>
                    <a:bodyPr/>
                    <a:lstStyle/>
                    <a:p>
                      <a:pPr algn="ctr">
                        <a:lnSpc>
                          <a:spcPct val="107000"/>
                        </a:lnSpc>
                        <a:spcAft>
                          <a:spcPts val="800"/>
                        </a:spcAft>
                      </a:pPr>
                      <a:r>
                        <a:rPr lang="en-IN" sz="2000" b="1">
                          <a:latin typeface="Times New Roman"/>
                          <a:ea typeface="Calibri"/>
                          <a:cs typeface="Mangal"/>
                        </a:rPr>
                        <a:t>42</a:t>
                      </a:r>
                      <a:endParaRPr lang="en-US" sz="2000" b="1">
                        <a:latin typeface="Calibri"/>
                        <a:ea typeface="Calibri"/>
                        <a:cs typeface="Mangal"/>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107000"/>
                        </a:lnSpc>
                        <a:spcAft>
                          <a:spcPts val="800"/>
                        </a:spcAft>
                      </a:pPr>
                      <a:r>
                        <a:rPr lang="en-IN" sz="2000" b="1">
                          <a:latin typeface="Times New Roman"/>
                          <a:ea typeface="Calibri"/>
                          <a:cs typeface="Mangal"/>
                        </a:rPr>
                        <a:t>20</a:t>
                      </a:r>
                      <a:endParaRPr lang="en-US" sz="2000" b="1">
                        <a:latin typeface="Calibri"/>
                        <a:ea typeface="Calibri"/>
                        <a:cs typeface="Mangal"/>
                      </a:endParaRPr>
                    </a:p>
                  </a:txBody>
                  <a:tcPr marL="68580" marR="68580" marT="0" marB="0">
                    <a:lnL w="12700" cap="flat" cmpd="sng" algn="ctr">
                      <a:solidFill>
                        <a:schemeClr val="tx1"/>
                      </a:solidFill>
                      <a:prstDash val="solid"/>
                      <a:round/>
                      <a:headEnd type="none" w="med" len="med"/>
                      <a:tailEnd type="none" w="med" len="med"/>
                    </a:lnL>
                  </a:tcPr>
                </a:tc>
                <a:tc>
                  <a:txBody>
                    <a:bodyPr/>
                    <a:lstStyle/>
                    <a:p>
                      <a:pPr algn="ctr">
                        <a:lnSpc>
                          <a:spcPct val="107000"/>
                        </a:lnSpc>
                        <a:spcAft>
                          <a:spcPts val="800"/>
                        </a:spcAft>
                      </a:pPr>
                      <a:r>
                        <a:rPr lang="en-IN" sz="2000" b="1">
                          <a:latin typeface="Times New Roman"/>
                          <a:ea typeface="Calibri"/>
                          <a:cs typeface="Mangal"/>
                        </a:rPr>
                        <a:t>20</a:t>
                      </a:r>
                      <a:endParaRPr lang="en-US" sz="2000" b="1">
                        <a:latin typeface="Calibri"/>
                        <a:ea typeface="Calibri"/>
                        <a:cs typeface="Mangal"/>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107000"/>
                        </a:lnSpc>
                        <a:spcAft>
                          <a:spcPts val="800"/>
                        </a:spcAft>
                      </a:pPr>
                      <a:r>
                        <a:rPr lang="en-IN" sz="2000" b="1">
                          <a:latin typeface="Times New Roman"/>
                          <a:ea typeface="Calibri"/>
                          <a:cs typeface="Mangal"/>
                        </a:rPr>
                        <a:t>18</a:t>
                      </a:r>
                      <a:endParaRPr lang="en-US" sz="2000" b="1">
                        <a:latin typeface="Calibri"/>
                        <a:ea typeface="Calibri"/>
                        <a:cs typeface="Mangal"/>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10004"/>
                  </a:ext>
                </a:extLst>
              </a:tr>
              <a:tr h="350431">
                <a:tc>
                  <a:txBody>
                    <a:bodyPr/>
                    <a:lstStyle/>
                    <a:p>
                      <a:pPr algn="ctr">
                        <a:lnSpc>
                          <a:spcPct val="115000"/>
                        </a:lnSpc>
                        <a:spcAft>
                          <a:spcPts val="0"/>
                        </a:spcAft>
                      </a:pPr>
                      <a:r>
                        <a:rPr lang="en-US" sz="2000" b="1" dirty="0">
                          <a:latin typeface="Calibri"/>
                          <a:ea typeface="Calibri"/>
                          <a:cs typeface="Mangal"/>
                        </a:rPr>
                        <a:t>2017-18</a:t>
                      </a:r>
                    </a:p>
                  </a:txBody>
                  <a:tcPr marL="68580" marR="68580" marT="0" marB="0"/>
                </a:tc>
                <a:tc>
                  <a:txBody>
                    <a:bodyPr/>
                    <a:lstStyle/>
                    <a:p>
                      <a:pPr algn="ctr">
                        <a:lnSpc>
                          <a:spcPct val="107000"/>
                        </a:lnSpc>
                        <a:spcAft>
                          <a:spcPts val="800"/>
                        </a:spcAft>
                      </a:pPr>
                      <a:r>
                        <a:rPr lang="en-IN" sz="2000" b="1" dirty="0">
                          <a:latin typeface="Times New Roman"/>
                          <a:ea typeface="Calibri"/>
                          <a:cs typeface="Mangal"/>
                        </a:rPr>
                        <a:t>45</a:t>
                      </a:r>
                      <a:endParaRPr lang="en-US" sz="2000" b="1" dirty="0">
                        <a:latin typeface="Calibri"/>
                        <a:ea typeface="Calibri"/>
                        <a:cs typeface="Mangal"/>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107000"/>
                        </a:lnSpc>
                        <a:spcAft>
                          <a:spcPts val="800"/>
                        </a:spcAft>
                      </a:pPr>
                      <a:r>
                        <a:rPr lang="en-IN" sz="2000" b="1" dirty="0">
                          <a:latin typeface="Times New Roman"/>
                          <a:ea typeface="Calibri"/>
                          <a:cs typeface="Mangal"/>
                        </a:rPr>
                        <a:t>23</a:t>
                      </a:r>
                      <a:endParaRPr lang="en-US" sz="2000" b="1" dirty="0">
                        <a:latin typeface="Calibri"/>
                        <a:ea typeface="Calibri"/>
                        <a:cs typeface="Mangal"/>
                      </a:endParaRPr>
                    </a:p>
                  </a:txBody>
                  <a:tcPr marL="68580" marR="68580" marT="0" marB="0">
                    <a:lnL w="12700" cap="flat" cmpd="sng" algn="ctr">
                      <a:solidFill>
                        <a:schemeClr val="tx1"/>
                      </a:solidFill>
                      <a:prstDash val="solid"/>
                      <a:round/>
                      <a:headEnd type="none" w="med" len="med"/>
                      <a:tailEnd type="none" w="med" len="med"/>
                    </a:lnL>
                  </a:tcPr>
                </a:tc>
                <a:tc>
                  <a:txBody>
                    <a:bodyPr/>
                    <a:lstStyle/>
                    <a:p>
                      <a:pPr algn="ctr">
                        <a:lnSpc>
                          <a:spcPct val="107000"/>
                        </a:lnSpc>
                        <a:spcAft>
                          <a:spcPts val="800"/>
                        </a:spcAft>
                      </a:pPr>
                      <a:r>
                        <a:rPr lang="en-IN" sz="2000" b="1">
                          <a:latin typeface="Times New Roman"/>
                          <a:ea typeface="Calibri"/>
                          <a:cs typeface="Mangal"/>
                        </a:rPr>
                        <a:t>29</a:t>
                      </a:r>
                      <a:endParaRPr lang="en-US" sz="2000" b="1">
                        <a:latin typeface="Calibri"/>
                        <a:ea typeface="Calibri"/>
                        <a:cs typeface="Mangal"/>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107000"/>
                        </a:lnSpc>
                        <a:spcAft>
                          <a:spcPts val="800"/>
                        </a:spcAft>
                      </a:pPr>
                      <a:r>
                        <a:rPr lang="en-IN" sz="2000" b="1">
                          <a:latin typeface="Times New Roman"/>
                          <a:ea typeface="Calibri"/>
                          <a:cs typeface="Mangal"/>
                        </a:rPr>
                        <a:t>15</a:t>
                      </a:r>
                      <a:endParaRPr lang="en-US" sz="2000" b="1">
                        <a:latin typeface="Calibri"/>
                        <a:ea typeface="Calibri"/>
                        <a:cs typeface="Mangal"/>
                      </a:endParaRPr>
                    </a:p>
                  </a:txBody>
                  <a:tcPr marL="68580" marR="68580" marT="0" marB="0">
                    <a:lnL w="12700" cap="flat" cmpd="sng" algn="ctr">
                      <a:solidFill>
                        <a:schemeClr val="tx1"/>
                      </a:solidFill>
                      <a:prstDash val="solid"/>
                      <a:round/>
                      <a:headEnd type="none" w="med" len="med"/>
                      <a:tailEnd type="none" w="med" len="med"/>
                    </a:lnL>
                  </a:tcPr>
                </a:tc>
                <a:tc>
                  <a:txBody>
                    <a:bodyPr/>
                    <a:lstStyle/>
                    <a:p>
                      <a:pPr algn="ctr">
                        <a:lnSpc>
                          <a:spcPct val="107000"/>
                        </a:lnSpc>
                        <a:spcAft>
                          <a:spcPts val="800"/>
                        </a:spcAft>
                      </a:pPr>
                      <a:r>
                        <a:rPr lang="en-IN" sz="2000" b="1">
                          <a:latin typeface="Times New Roman"/>
                          <a:ea typeface="Calibri"/>
                          <a:cs typeface="Mangal"/>
                        </a:rPr>
                        <a:t>34</a:t>
                      </a:r>
                      <a:endParaRPr lang="en-US" sz="2000" b="1">
                        <a:latin typeface="Calibri"/>
                        <a:ea typeface="Calibri"/>
                        <a:cs typeface="Mangal"/>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107000"/>
                        </a:lnSpc>
                        <a:spcAft>
                          <a:spcPts val="800"/>
                        </a:spcAft>
                      </a:pPr>
                      <a:r>
                        <a:rPr lang="en-IN" sz="2000" b="1" dirty="0">
                          <a:latin typeface="Times New Roman"/>
                          <a:ea typeface="Calibri"/>
                          <a:cs typeface="Mangal"/>
                        </a:rPr>
                        <a:t>13</a:t>
                      </a:r>
                      <a:endParaRPr lang="en-US" sz="2000" b="1" dirty="0">
                        <a:latin typeface="Calibri"/>
                        <a:ea typeface="Calibri"/>
                        <a:cs typeface="Mangal"/>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10005"/>
                  </a:ext>
                </a:extLst>
              </a:tr>
              <a:tr h="350431">
                <a:tc>
                  <a:txBody>
                    <a:bodyPr/>
                    <a:lstStyle/>
                    <a:p>
                      <a:pPr algn="ctr">
                        <a:lnSpc>
                          <a:spcPct val="115000"/>
                        </a:lnSpc>
                        <a:spcAft>
                          <a:spcPts val="0"/>
                        </a:spcAft>
                      </a:pPr>
                      <a:r>
                        <a:rPr lang="en-US" sz="2000" b="1" dirty="0">
                          <a:latin typeface="Calibri"/>
                          <a:ea typeface="Calibri"/>
                          <a:cs typeface="Mangal"/>
                        </a:rPr>
                        <a:t>2018-19</a:t>
                      </a:r>
                    </a:p>
                  </a:txBody>
                  <a:tcPr marL="68580" marR="68580" marT="0" marB="0"/>
                </a:tc>
                <a:tc>
                  <a:txBody>
                    <a:bodyPr/>
                    <a:lstStyle/>
                    <a:p>
                      <a:pPr algn="ctr">
                        <a:lnSpc>
                          <a:spcPct val="107000"/>
                        </a:lnSpc>
                        <a:spcAft>
                          <a:spcPts val="800"/>
                        </a:spcAft>
                      </a:pPr>
                      <a:r>
                        <a:rPr lang="en-IN" sz="2000" b="1" dirty="0">
                          <a:latin typeface="Times New Roman"/>
                          <a:ea typeface="Calibri"/>
                          <a:cs typeface="Mangal"/>
                        </a:rPr>
                        <a:t>57</a:t>
                      </a:r>
                      <a:endParaRPr lang="en-US" sz="2000" b="1" dirty="0">
                        <a:latin typeface="Calibri"/>
                        <a:ea typeface="Calibri"/>
                        <a:cs typeface="Mangal"/>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107000"/>
                        </a:lnSpc>
                        <a:spcAft>
                          <a:spcPts val="800"/>
                        </a:spcAft>
                      </a:pPr>
                      <a:r>
                        <a:rPr lang="en-IN" sz="2000" b="1" dirty="0">
                          <a:latin typeface="Times New Roman"/>
                          <a:ea typeface="Calibri"/>
                          <a:cs typeface="Mangal"/>
                        </a:rPr>
                        <a:t>57</a:t>
                      </a:r>
                      <a:endParaRPr lang="en-US" sz="2000" b="1" dirty="0">
                        <a:latin typeface="Calibri"/>
                        <a:ea typeface="Calibri"/>
                        <a:cs typeface="Mangal"/>
                      </a:endParaRPr>
                    </a:p>
                  </a:txBody>
                  <a:tcPr marL="68580" marR="68580" marT="0" marB="0">
                    <a:lnL w="12700" cap="flat" cmpd="sng" algn="ctr">
                      <a:solidFill>
                        <a:schemeClr val="tx1"/>
                      </a:solidFill>
                      <a:prstDash val="solid"/>
                      <a:round/>
                      <a:headEnd type="none" w="med" len="med"/>
                      <a:tailEnd type="none" w="med" len="med"/>
                    </a:lnL>
                  </a:tcPr>
                </a:tc>
                <a:tc>
                  <a:txBody>
                    <a:bodyPr/>
                    <a:lstStyle/>
                    <a:p>
                      <a:pPr algn="ctr">
                        <a:lnSpc>
                          <a:spcPct val="107000"/>
                        </a:lnSpc>
                        <a:spcAft>
                          <a:spcPts val="800"/>
                        </a:spcAft>
                      </a:pPr>
                      <a:r>
                        <a:rPr lang="en-IN" sz="2000" b="1" dirty="0">
                          <a:latin typeface="Times New Roman"/>
                          <a:ea typeface="Calibri"/>
                          <a:cs typeface="Mangal"/>
                        </a:rPr>
                        <a:t>18</a:t>
                      </a:r>
                      <a:endParaRPr lang="en-US" sz="2000" b="1" dirty="0">
                        <a:latin typeface="Calibri"/>
                        <a:ea typeface="Calibri"/>
                        <a:cs typeface="Mangal"/>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107000"/>
                        </a:lnSpc>
                        <a:spcAft>
                          <a:spcPts val="800"/>
                        </a:spcAft>
                      </a:pPr>
                      <a:r>
                        <a:rPr lang="en-IN" sz="2000" b="1" dirty="0">
                          <a:latin typeface="Times New Roman"/>
                          <a:ea typeface="Calibri"/>
                          <a:cs typeface="Mangal"/>
                        </a:rPr>
                        <a:t>18</a:t>
                      </a:r>
                      <a:endParaRPr lang="en-US" sz="2000" b="1" dirty="0">
                        <a:latin typeface="Calibri"/>
                        <a:ea typeface="Calibri"/>
                        <a:cs typeface="Mangal"/>
                      </a:endParaRPr>
                    </a:p>
                  </a:txBody>
                  <a:tcPr marL="68580" marR="68580" marT="0" marB="0">
                    <a:lnL w="12700" cap="flat" cmpd="sng" algn="ctr">
                      <a:solidFill>
                        <a:schemeClr val="tx1"/>
                      </a:solidFill>
                      <a:prstDash val="solid"/>
                      <a:round/>
                      <a:headEnd type="none" w="med" len="med"/>
                      <a:tailEnd type="none" w="med" len="med"/>
                    </a:lnL>
                  </a:tcPr>
                </a:tc>
                <a:tc>
                  <a:txBody>
                    <a:bodyPr/>
                    <a:lstStyle/>
                    <a:p>
                      <a:pPr algn="ctr">
                        <a:lnSpc>
                          <a:spcPct val="107000"/>
                        </a:lnSpc>
                        <a:spcAft>
                          <a:spcPts val="800"/>
                        </a:spcAft>
                      </a:pPr>
                      <a:r>
                        <a:rPr lang="en-IN" sz="2000" b="1">
                          <a:latin typeface="Times New Roman"/>
                          <a:ea typeface="Calibri"/>
                          <a:cs typeface="Mangal"/>
                        </a:rPr>
                        <a:t>15</a:t>
                      </a:r>
                      <a:endParaRPr lang="en-US" sz="2000" b="1">
                        <a:latin typeface="Calibri"/>
                        <a:ea typeface="Calibri"/>
                        <a:cs typeface="Mangal"/>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107000"/>
                        </a:lnSpc>
                        <a:spcAft>
                          <a:spcPts val="800"/>
                        </a:spcAft>
                      </a:pPr>
                      <a:r>
                        <a:rPr lang="en-IN" sz="2000" b="1">
                          <a:latin typeface="Times New Roman"/>
                          <a:ea typeface="Calibri"/>
                          <a:cs typeface="Mangal"/>
                        </a:rPr>
                        <a:t>14</a:t>
                      </a:r>
                      <a:endParaRPr lang="en-US" sz="2000" b="1">
                        <a:latin typeface="Calibri"/>
                        <a:ea typeface="Calibri"/>
                        <a:cs typeface="Mangal"/>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10006"/>
                  </a:ext>
                </a:extLst>
              </a:tr>
              <a:tr h="350431">
                <a:tc>
                  <a:txBody>
                    <a:bodyPr/>
                    <a:lstStyle/>
                    <a:p>
                      <a:pPr algn="ctr">
                        <a:lnSpc>
                          <a:spcPct val="115000"/>
                        </a:lnSpc>
                        <a:spcAft>
                          <a:spcPts val="0"/>
                        </a:spcAft>
                      </a:pPr>
                      <a:r>
                        <a:rPr lang="en-US" sz="2000" b="1" dirty="0">
                          <a:latin typeface="Calibri"/>
                          <a:ea typeface="Calibri"/>
                          <a:cs typeface="Mangal"/>
                        </a:rPr>
                        <a:t>2019-20</a:t>
                      </a:r>
                    </a:p>
                  </a:txBody>
                  <a:tcPr marL="68580" marR="68580" marT="0" marB="0"/>
                </a:tc>
                <a:tc>
                  <a:txBody>
                    <a:bodyPr/>
                    <a:lstStyle/>
                    <a:p>
                      <a:pPr algn="ctr">
                        <a:lnSpc>
                          <a:spcPct val="107000"/>
                        </a:lnSpc>
                        <a:spcAft>
                          <a:spcPts val="800"/>
                        </a:spcAft>
                      </a:pPr>
                      <a:r>
                        <a:rPr lang="en-IN" sz="2000" b="1">
                          <a:latin typeface="Times New Roman"/>
                          <a:ea typeface="Calibri"/>
                          <a:cs typeface="Mangal"/>
                        </a:rPr>
                        <a:t>56</a:t>
                      </a:r>
                      <a:endParaRPr lang="en-US" sz="2000" b="1">
                        <a:latin typeface="Calibri"/>
                        <a:ea typeface="Calibri"/>
                        <a:cs typeface="Mangal"/>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107000"/>
                        </a:lnSpc>
                        <a:spcAft>
                          <a:spcPts val="800"/>
                        </a:spcAft>
                      </a:pPr>
                      <a:r>
                        <a:rPr lang="en-IN" sz="2000" b="1">
                          <a:latin typeface="Times New Roman"/>
                          <a:ea typeface="Calibri"/>
                          <a:cs typeface="Mangal"/>
                        </a:rPr>
                        <a:t>56</a:t>
                      </a:r>
                      <a:endParaRPr lang="en-US" sz="2000" b="1">
                        <a:latin typeface="Calibri"/>
                        <a:ea typeface="Calibri"/>
                        <a:cs typeface="Mangal"/>
                      </a:endParaRPr>
                    </a:p>
                  </a:txBody>
                  <a:tcPr marL="68580" marR="68580" marT="0" marB="0">
                    <a:lnL w="12700" cap="flat" cmpd="sng" algn="ctr">
                      <a:solidFill>
                        <a:schemeClr val="tx1"/>
                      </a:solidFill>
                      <a:prstDash val="solid"/>
                      <a:round/>
                      <a:headEnd type="none" w="med" len="med"/>
                      <a:tailEnd type="none" w="med" len="med"/>
                    </a:lnL>
                  </a:tcPr>
                </a:tc>
                <a:tc>
                  <a:txBody>
                    <a:bodyPr/>
                    <a:lstStyle/>
                    <a:p>
                      <a:pPr algn="ctr">
                        <a:lnSpc>
                          <a:spcPct val="107000"/>
                        </a:lnSpc>
                        <a:spcAft>
                          <a:spcPts val="800"/>
                        </a:spcAft>
                      </a:pPr>
                      <a:r>
                        <a:rPr lang="en-IN" sz="2000" b="1">
                          <a:latin typeface="Times New Roman"/>
                          <a:ea typeface="Calibri"/>
                          <a:cs typeface="Mangal"/>
                        </a:rPr>
                        <a:t>45</a:t>
                      </a:r>
                      <a:endParaRPr lang="en-US" sz="2000" b="1">
                        <a:latin typeface="Calibri"/>
                        <a:ea typeface="Calibri"/>
                        <a:cs typeface="Mangal"/>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107000"/>
                        </a:lnSpc>
                        <a:spcAft>
                          <a:spcPts val="800"/>
                        </a:spcAft>
                      </a:pPr>
                      <a:r>
                        <a:rPr lang="en-IN" sz="2000" b="1" dirty="0">
                          <a:latin typeface="Times New Roman"/>
                          <a:ea typeface="Calibri"/>
                          <a:cs typeface="Mangal"/>
                        </a:rPr>
                        <a:t>45</a:t>
                      </a:r>
                      <a:endParaRPr lang="en-US" sz="2000" b="1" dirty="0">
                        <a:latin typeface="Calibri"/>
                        <a:ea typeface="Calibri"/>
                        <a:cs typeface="Mangal"/>
                      </a:endParaRPr>
                    </a:p>
                  </a:txBody>
                  <a:tcPr marL="68580" marR="68580" marT="0" marB="0">
                    <a:lnL w="12700" cap="flat" cmpd="sng" algn="ctr">
                      <a:solidFill>
                        <a:schemeClr val="tx1"/>
                      </a:solidFill>
                      <a:prstDash val="solid"/>
                      <a:round/>
                      <a:headEnd type="none" w="med" len="med"/>
                      <a:tailEnd type="none" w="med" len="med"/>
                    </a:lnL>
                  </a:tcPr>
                </a:tc>
                <a:tc>
                  <a:txBody>
                    <a:bodyPr/>
                    <a:lstStyle/>
                    <a:p>
                      <a:pPr algn="ctr">
                        <a:lnSpc>
                          <a:spcPct val="107000"/>
                        </a:lnSpc>
                        <a:spcAft>
                          <a:spcPts val="800"/>
                        </a:spcAft>
                      </a:pPr>
                      <a:r>
                        <a:rPr lang="en-IN" sz="2000" b="1" dirty="0">
                          <a:latin typeface="Times New Roman"/>
                          <a:ea typeface="Calibri"/>
                          <a:cs typeface="Mangal"/>
                        </a:rPr>
                        <a:t>34</a:t>
                      </a:r>
                      <a:endParaRPr lang="en-US" sz="2000" b="1" dirty="0">
                        <a:latin typeface="Calibri"/>
                        <a:ea typeface="Calibri"/>
                        <a:cs typeface="Mangal"/>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107000"/>
                        </a:lnSpc>
                        <a:spcAft>
                          <a:spcPts val="800"/>
                        </a:spcAft>
                      </a:pPr>
                      <a:r>
                        <a:rPr lang="en-IN" sz="2000" b="1" dirty="0">
                          <a:latin typeface="Times New Roman"/>
                          <a:ea typeface="Calibri"/>
                          <a:cs typeface="Mangal"/>
                        </a:rPr>
                        <a:t>29</a:t>
                      </a:r>
                      <a:endParaRPr lang="en-US" sz="2000" b="1" dirty="0">
                        <a:latin typeface="Calibri"/>
                        <a:ea typeface="Calibri"/>
                        <a:cs typeface="Mangal"/>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10007"/>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0050"/>
            <a:ext cx="7772400" cy="857248"/>
          </a:xfrm>
        </p:spPr>
        <p:txBody>
          <a:bodyPr>
            <a:normAutofit/>
          </a:bodyPr>
          <a:lstStyle/>
          <a:p>
            <a:pPr algn="ctr"/>
            <a:r>
              <a:rPr lang="en-IN" sz="3200" b="1" dirty="0">
                <a:solidFill>
                  <a:srgbClr val="FF0000"/>
                </a:solidFill>
                <a:latin typeface="Calibri" pitchFamily="34" charset="0"/>
                <a:cs typeface="Calibri" pitchFamily="34" charset="0"/>
              </a:rPr>
              <a:t>RESULT FROM 2015-16 TO 2019-20</a:t>
            </a:r>
            <a:endParaRPr lang="en-US" sz="3200" b="1" dirty="0"/>
          </a:p>
        </p:txBody>
      </p:sp>
      <p:graphicFrame>
        <p:nvGraphicFramePr>
          <p:cNvPr id="7" name="Content Placeholder 6"/>
          <p:cNvGraphicFramePr>
            <a:graphicFrameLocks noGrp="1"/>
          </p:cNvGraphicFramePr>
          <p:nvPr>
            <p:ph sz="quarter" idx="1"/>
            <p:extLst>
              <p:ext uri="{D42A27DB-BD31-4B8C-83A1-F6EECF244321}">
                <p14:modId xmlns="" xmlns:p14="http://schemas.microsoft.com/office/powerpoint/2010/main" val="1510498350"/>
              </p:ext>
            </p:extLst>
          </p:nvPr>
        </p:nvGraphicFramePr>
        <p:xfrm>
          <a:off x="585758" y="1357298"/>
          <a:ext cx="8429684" cy="442915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57158" y="214290"/>
            <a:ext cx="7972452" cy="500066"/>
          </a:xfrm>
        </p:spPr>
        <p:txBody>
          <a:bodyPr>
            <a:normAutofit fontScale="90000"/>
          </a:bodyPr>
          <a:lstStyle/>
          <a:p>
            <a:pPr algn="l"/>
            <a:r>
              <a:rPr lang="en-IN" b="1" dirty="0"/>
              <a:t>               </a:t>
            </a:r>
            <a:r>
              <a:rPr lang="en-IN" b="1" dirty="0">
                <a:solidFill>
                  <a:schemeClr val="accent1">
                    <a:lumMod val="75000"/>
                  </a:schemeClr>
                </a:solidFill>
              </a:rPr>
              <a:t>Content of Department</a:t>
            </a:r>
            <a:endParaRPr lang="en-US" b="1" dirty="0">
              <a:solidFill>
                <a:schemeClr val="accent1">
                  <a:lumMod val="75000"/>
                </a:schemeClr>
              </a:solidFill>
            </a:endParaRPr>
          </a:p>
        </p:txBody>
      </p:sp>
      <p:sp>
        <p:nvSpPr>
          <p:cNvPr id="6" name="Content Placeholder 5"/>
          <p:cNvSpPr>
            <a:spLocks noGrp="1"/>
          </p:cNvSpPr>
          <p:nvPr>
            <p:ph idx="1"/>
          </p:nvPr>
        </p:nvSpPr>
        <p:spPr>
          <a:xfrm>
            <a:off x="428596" y="642918"/>
            <a:ext cx="8715404" cy="6000792"/>
          </a:xfrm>
        </p:spPr>
        <p:txBody>
          <a:bodyPr>
            <a:noAutofit/>
          </a:bodyPr>
          <a:lstStyle/>
          <a:p>
            <a:pPr algn="just">
              <a:buFont typeface="Wingdings" pitchFamily="2" charset="2"/>
              <a:buChar char="§"/>
            </a:pPr>
            <a:r>
              <a:rPr lang="en-IN" sz="1800" b="1" dirty="0"/>
              <a:t>Department at Glance.</a:t>
            </a:r>
          </a:p>
          <a:p>
            <a:pPr algn="just">
              <a:buFont typeface="Wingdings" pitchFamily="2" charset="2"/>
              <a:buChar char="§"/>
            </a:pPr>
            <a:r>
              <a:rPr lang="en-IN" sz="1800" b="1" dirty="0"/>
              <a:t>Mission , Vision, and core Values.</a:t>
            </a:r>
          </a:p>
          <a:p>
            <a:pPr algn="just">
              <a:buFont typeface="Wingdings" pitchFamily="2" charset="2"/>
              <a:buChar char="§"/>
            </a:pPr>
            <a:r>
              <a:rPr lang="en-IN" sz="1800" b="1" dirty="0"/>
              <a:t>Courses Offered by Department.</a:t>
            </a:r>
          </a:p>
          <a:p>
            <a:pPr algn="just">
              <a:buFont typeface="Wingdings" pitchFamily="2" charset="2"/>
              <a:buChar char="§"/>
            </a:pPr>
            <a:r>
              <a:rPr lang="en-IN" sz="1800" b="1" dirty="0"/>
              <a:t>Profile  of Teaching Faculties.</a:t>
            </a:r>
          </a:p>
          <a:p>
            <a:pPr algn="just">
              <a:buFont typeface="Wingdings" pitchFamily="2" charset="2"/>
              <a:buChar char="§"/>
            </a:pPr>
            <a:r>
              <a:rPr lang="en-IN" sz="1800" b="1" dirty="0"/>
              <a:t>Department  Set up.</a:t>
            </a:r>
          </a:p>
          <a:p>
            <a:pPr algn="just">
              <a:buFont typeface="Wingdings" pitchFamily="2" charset="2"/>
              <a:buChar char="§"/>
            </a:pPr>
            <a:r>
              <a:rPr lang="en-IN" sz="1800" b="1" dirty="0"/>
              <a:t>Best Practices of Department.</a:t>
            </a:r>
          </a:p>
          <a:p>
            <a:pPr algn="just">
              <a:buFont typeface="Wingdings" pitchFamily="2" charset="2"/>
              <a:buChar char="§"/>
            </a:pPr>
            <a:r>
              <a:rPr lang="en-IN" sz="1800" b="1" dirty="0"/>
              <a:t> Specialised  Visited Faculties Invited  and Academic programme  conducted by department.</a:t>
            </a:r>
          </a:p>
          <a:p>
            <a:pPr algn="just">
              <a:buFont typeface="Wingdings" pitchFamily="2" charset="2"/>
              <a:buChar char="§"/>
            </a:pPr>
            <a:r>
              <a:rPr lang="en-IN" sz="1800" b="1" dirty="0"/>
              <a:t>Name of Institutions by which Departmental Faculties Invited as Special Guest for academic and  professional programmes. </a:t>
            </a:r>
          </a:p>
          <a:p>
            <a:pPr algn="just">
              <a:buFont typeface="Wingdings" pitchFamily="2" charset="2"/>
              <a:buChar char="§"/>
            </a:pPr>
            <a:r>
              <a:rPr lang="en-IN" sz="1800" b="1" dirty="0"/>
              <a:t>Research and Academic Area.</a:t>
            </a:r>
          </a:p>
          <a:p>
            <a:pPr algn="just">
              <a:buFont typeface="Wingdings" pitchFamily="2" charset="2"/>
              <a:buChar char="§"/>
            </a:pPr>
            <a:r>
              <a:rPr lang="en-IN" sz="1800" b="1" dirty="0"/>
              <a:t>Participations of Students of Department in Cross-Functional Activities </a:t>
            </a:r>
          </a:p>
          <a:p>
            <a:pPr algn="just">
              <a:buFont typeface="Wingdings" pitchFamily="2" charset="2"/>
              <a:buChar char="§"/>
            </a:pPr>
            <a:r>
              <a:rPr lang="en-IN" sz="1800" b="1" dirty="0"/>
              <a:t>Student Enrolled during 2014-15 to 2020-21</a:t>
            </a:r>
          </a:p>
          <a:p>
            <a:pPr algn="just">
              <a:buFont typeface="Wingdings" pitchFamily="2" charset="2"/>
              <a:buChar char="§"/>
            </a:pPr>
            <a:r>
              <a:rPr lang="en-IN" sz="1800" b="1" dirty="0"/>
              <a:t>Result Analysis from 2015-16 to 2019-20</a:t>
            </a:r>
          </a:p>
          <a:p>
            <a:pPr algn="just">
              <a:buFont typeface="Wingdings" pitchFamily="2" charset="2"/>
              <a:buChar char="§"/>
            </a:pPr>
            <a:r>
              <a:rPr lang="en-IN" sz="1800" b="1" dirty="0"/>
              <a:t>Role of Departmental Faculties in College, Organizational Committees and Bodies</a:t>
            </a:r>
          </a:p>
          <a:p>
            <a:pPr algn="just">
              <a:buFont typeface="Wingdings" pitchFamily="2" charset="2"/>
              <a:buChar char="§"/>
            </a:pPr>
            <a:r>
              <a:rPr lang="en-IN" sz="1800" b="1" dirty="0"/>
              <a:t>Teaching Methodology and  Performance Appraisal System.</a:t>
            </a:r>
          </a:p>
          <a:p>
            <a:pPr algn="just">
              <a:buFont typeface="Wingdings" pitchFamily="2" charset="2"/>
              <a:buChar char="§"/>
            </a:pPr>
            <a:r>
              <a:rPr lang="en-IN" sz="1800" b="1" dirty="0"/>
              <a:t>Department  Outcomes. </a:t>
            </a:r>
          </a:p>
          <a:p>
            <a:pPr algn="just">
              <a:buFont typeface="Wingdings" pitchFamily="2" charset="2"/>
              <a:buChar char="§"/>
            </a:pPr>
            <a:r>
              <a:rPr lang="en-IN" sz="1800" b="1" dirty="0"/>
              <a:t>Future course of Action for Department.</a:t>
            </a:r>
            <a:r>
              <a:rPr lang="en-IN" sz="1800" dirty="0"/>
              <a:t> </a:t>
            </a:r>
            <a:endParaRPr lang="en-US" sz="1800"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 xmlns:p14="http://schemas.microsoft.com/office/powerpoint/2010/main" val="4211529593"/>
              </p:ext>
            </p:extLst>
          </p:nvPr>
        </p:nvGraphicFramePr>
        <p:xfrm>
          <a:off x="428596" y="1700808"/>
          <a:ext cx="8286807" cy="4680520"/>
        </p:xfrm>
        <a:graphic>
          <a:graphicData uri="http://schemas.openxmlformats.org/drawingml/2006/table">
            <a:tbl>
              <a:tblPr firstRow="1" bandRow="1">
                <a:tableStyleId>{5C22544A-7EE6-4342-B048-85BDC9FD1C3A}</a:tableStyleId>
              </a:tblPr>
              <a:tblGrid>
                <a:gridCol w="2762269">
                  <a:extLst>
                    <a:ext uri="{9D8B030D-6E8A-4147-A177-3AD203B41FA5}">
                      <a16:colId xmlns="" xmlns:a16="http://schemas.microsoft.com/office/drawing/2014/main" val="20000"/>
                    </a:ext>
                  </a:extLst>
                </a:gridCol>
                <a:gridCol w="2762269">
                  <a:extLst>
                    <a:ext uri="{9D8B030D-6E8A-4147-A177-3AD203B41FA5}">
                      <a16:colId xmlns="" xmlns:a16="http://schemas.microsoft.com/office/drawing/2014/main" val="20001"/>
                    </a:ext>
                  </a:extLst>
                </a:gridCol>
                <a:gridCol w="2762269">
                  <a:extLst>
                    <a:ext uri="{9D8B030D-6E8A-4147-A177-3AD203B41FA5}">
                      <a16:colId xmlns="" xmlns:a16="http://schemas.microsoft.com/office/drawing/2014/main" val="20002"/>
                    </a:ext>
                  </a:extLst>
                </a:gridCol>
              </a:tblGrid>
              <a:tr h="986704">
                <a:tc>
                  <a:txBody>
                    <a:bodyPr/>
                    <a:lstStyle/>
                    <a:p>
                      <a:pPr algn="ctr"/>
                      <a:r>
                        <a:rPr lang="en-IN" sz="1600" dirty="0"/>
                        <a:t>Name  of Committee </a:t>
                      </a:r>
                      <a:endParaRPr lang="en-US" sz="1600" dirty="0"/>
                    </a:p>
                  </a:txBody>
                  <a:tcPr/>
                </a:tc>
                <a:tc>
                  <a:txBody>
                    <a:bodyPr/>
                    <a:lstStyle/>
                    <a:p>
                      <a:pPr algn="ctr"/>
                      <a:r>
                        <a:rPr lang="en-IN" sz="1600" dirty="0"/>
                        <a:t>Position Held  in Committee</a:t>
                      </a:r>
                      <a:endParaRPr lang="en-US" sz="1600" dirty="0"/>
                    </a:p>
                  </a:txBody>
                  <a:tcPr/>
                </a:tc>
                <a:tc>
                  <a:txBody>
                    <a:bodyPr/>
                    <a:lstStyle/>
                    <a:p>
                      <a:pPr algn="ctr"/>
                      <a:r>
                        <a:rPr lang="en-IN" sz="1600" dirty="0"/>
                        <a:t>Specification</a:t>
                      </a:r>
                      <a:r>
                        <a:rPr lang="en-IN" sz="1600" baseline="0" dirty="0"/>
                        <a:t> of Duties Performed  by the Faculty</a:t>
                      </a:r>
                      <a:endParaRPr lang="en-US" sz="1600" dirty="0"/>
                    </a:p>
                  </a:txBody>
                  <a:tcPr/>
                </a:tc>
                <a:extLst>
                  <a:ext uri="{0D108BD9-81ED-4DB2-BD59-A6C34878D82A}">
                    <a16:rowId xmlns="" xmlns:a16="http://schemas.microsoft.com/office/drawing/2014/main" val="10000"/>
                  </a:ext>
                </a:extLst>
              </a:tr>
              <a:tr h="1846908">
                <a:tc>
                  <a:txBody>
                    <a:bodyPr/>
                    <a:lstStyle/>
                    <a:p>
                      <a:pPr algn="ctr"/>
                      <a:r>
                        <a:rPr lang="en-IN" sz="1600" b="1" dirty="0"/>
                        <a:t>RUSSA</a:t>
                      </a:r>
                      <a:r>
                        <a:rPr lang="en-IN" sz="1600" b="1" baseline="0" dirty="0"/>
                        <a:t> </a:t>
                      </a:r>
                    </a:p>
                    <a:p>
                      <a:pPr algn="ctr"/>
                      <a:endParaRPr lang="en-IN" sz="1600" b="1" baseline="0" dirty="0"/>
                    </a:p>
                    <a:p>
                      <a:pPr algn="ctr"/>
                      <a:endParaRPr lang="en-IN" sz="1600" b="1" baseline="0" dirty="0"/>
                    </a:p>
                    <a:p>
                      <a:pPr algn="ctr"/>
                      <a:r>
                        <a:rPr lang="en-IN" sz="1600" b="1" baseline="0" dirty="0"/>
                        <a:t>Right to Information Act 2005 </a:t>
                      </a:r>
                    </a:p>
                    <a:p>
                      <a:pPr algn="ctr"/>
                      <a:endParaRPr lang="en-IN" sz="1600" b="1" baseline="0" dirty="0"/>
                    </a:p>
                    <a:p>
                      <a:pPr algn="ctr"/>
                      <a:endParaRPr lang="en-IN" sz="1600" b="1" baseline="0" dirty="0"/>
                    </a:p>
                  </a:txBody>
                  <a:tcPr/>
                </a:tc>
                <a:tc>
                  <a:txBody>
                    <a:bodyPr/>
                    <a:lstStyle/>
                    <a:p>
                      <a:pPr algn="ctr"/>
                      <a:r>
                        <a:rPr lang="en-IN" sz="1600" b="1" dirty="0"/>
                        <a:t>Member</a:t>
                      </a:r>
                    </a:p>
                    <a:p>
                      <a:pPr algn="ctr"/>
                      <a:endParaRPr lang="en-IN" sz="1600" b="1" dirty="0"/>
                    </a:p>
                    <a:p>
                      <a:pPr algn="ctr"/>
                      <a:endParaRPr lang="en-IN" sz="1600" b="1" dirty="0"/>
                    </a:p>
                    <a:p>
                      <a:pPr algn="ctr"/>
                      <a:r>
                        <a:rPr lang="en-IN" sz="1600" b="1" dirty="0"/>
                        <a:t>Co-coordinator</a:t>
                      </a:r>
                      <a:r>
                        <a:rPr lang="en-IN" sz="1600" b="1" baseline="0" dirty="0"/>
                        <a:t> </a:t>
                      </a:r>
                      <a:endParaRPr lang="en-IN" sz="1600" b="1" dirty="0"/>
                    </a:p>
                  </a:txBody>
                  <a:tcPr/>
                </a:tc>
                <a:tc>
                  <a:txBody>
                    <a:bodyPr/>
                    <a:lstStyle/>
                    <a:p>
                      <a:pPr algn="ctr"/>
                      <a:r>
                        <a:rPr lang="en-IN" sz="1600" b="1" dirty="0"/>
                        <a:t>In Area of</a:t>
                      </a:r>
                      <a:r>
                        <a:rPr lang="en-IN" sz="1600" b="1" baseline="0" dirty="0"/>
                        <a:t> Financial Inclusion and Ordered by the Superior Authority</a:t>
                      </a:r>
                    </a:p>
                    <a:p>
                      <a:pPr algn="ctr"/>
                      <a:r>
                        <a:rPr lang="en-IN" sz="1600" b="1" baseline="0" dirty="0"/>
                        <a:t>Matter Related to Right to Information Act 2005 </a:t>
                      </a:r>
                      <a:endParaRPr lang="en-US" sz="1600" b="1" dirty="0"/>
                    </a:p>
                  </a:txBody>
                  <a:tcPr/>
                </a:tc>
                <a:extLst>
                  <a:ext uri="{0D108BD9-81ED-4DB2-BD59-A6C34878D82A}">
                    <a16:rowId xmlns="" xmlns:a16="http://schemas.microsoft.com/office/drawing/2014/main" val="10001"/>
                  </a:ext>
                </a:extLst>
              </a:tr>
              <a:tr h="1846908">
                <a:tc>
                  <a:txBody>
                    <a:bodyPr/>
                    <a:lstStyle/>
                    <a:p>
                      <a:pPr algn="ctr"/>
                      <a:r>
                        <a:rPr lang="en-IN" sz="1600" b="1" dirty="0"/>
                        <a:t>Financial Policies,</a:t>
                      </a:r>
                      <a:r>
                        <a:rPr lang="en-IN" sz="1600" b="1" baseline="0" dirty="0"/>
                        <a:t> Financial Reporting Applicability  Written off  and  Direct Tax Related Committees</a:t>
                      </a:r>
                    </a:p>
                    <a:p>
                      <a:pPr algn="ctr"/>
                      <a:endParaRPr lang="en-IN" sz="1600" b="1" baseline="0" dirty="0"/>
                    </a:p>
                    <a:p>
                      <a:pPr algn="ctr"/>
                      <a:r>
                        <a:rPr lang="en-IN" sz="1600" b="1" baseline="0" dirty="0"/>
                        <a:t> </a:t>
                      </a:r>
                      <a:endParaRPr lang="en-IN" sz="1600" b="1" dirty="0"/>
                    </a:p>
                  </a:txBody>
                  <a:tcPr/>
                </a:tc>
                <a:tc>
                  <a:txBody>
                    <a:bodyPr/>
                    <a:lstStyle/>
                    <a:p>
                      <a:pPr algn="ctr"/>
                      <a:r>
                        <a:rPr lang="en-IN" sz="1600" b="1" dirty="0"/>
                        <a:t>Inspection</a:t>
                      </a:r>
                      <a:r>
                        <a:rPr lang="en-IN" sz="1600" b="1" baseline="0" dirty="0"/>
                        <a:t> and Verification of Books of Accounts</a:t>
                      </a:r>
                      <a:endParaRPr lang="en-US" sz="1600" b="1" dirty="0"/>
                    </a:p>
                  </a:txBody>
                  <a:tcPr/>
                </a:tc>
                <a:tc>
                  <a:txBody>
                    <a:bodyPr/>
                    <a:lstStyle/>
                    <a:p>
                      <a:pPr algn="ctr"/>
                      <a:r>
                        <a:rPr lang="en-IN" sz="1600" b="1" dirty="0"/>
                        <a:t>Cash Book Management</a:t>
                      </a:r>
                      <a:r>
                        <a:rPr lang="en-IN" sz="1600" b="1" baseline="0" dirty="0"/>
                        <a:t> and Compliance Matter in Accounting and Income Tax Related Matters </a:t>
                      </a:r>
                      <a:endParaRPr lang="en-US" sz="1600" b="1" dirty="0"/>
                    </a:p>
                  </a:txBody>
                  <a:tcPr/>
                </a:tc>
                <a:extLst>
                  <a:ext uri="{0D108BD9-81ED-4DB2-BD59-A6C34878D82A}">
                    <a16:rowId xmlns="" xmlns:a16="http://schemas.microsoft.com/office/drawing/2014/main" val="10002"/>
                  </a:ext>
                </a:extLst>
              </a:tr>
            </a:tbl>
          </a:graphicData>
        </a:graphic>
      </p:graphicFrame>
      <p:sp>
        <p:nvSpPr>
          <p:cNvPr id="6" name="Title 5"/>
          <p:cNvSpPr>
            <a:spLocks noGrp="1"/>
          </p:cNvSpPr>
          <p:nvPr>
            <p:ph type="title"/>
          </p:nvPr>
        </p:nvSpPr>
        <p:spPr>
          <a:xfrm>
            <a:off x="500034" y="548680"/>
            <a:ext cx="8186766" cy="648072"/>
          </a:xfrm>
        </p:spPr>
        <p:txBody>
          <a:bodyPr>
            <a:normAutofit/>
          </a:bodyPr>
          <a:lstStyle/>
          <a:p>
            <a:pPr algn="ctr"/>
            <a:r>
              <a:rPr lang="en-IN" sz="3200" b="1" dirty="0">
                <a:solidFill>
                  <a:srgbClr val="FF0000"/>
                </a:solidFill>
              </a:rPr>
              <a:t>Roles of the Faculty in Various Committees</a:t>
            </a:r>
            <a:endParaRPr lang="en-US" sz="3200" b="1" dirty="0">
              <a:solidFill>
                <a:srgbClr val="FF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0"/>
            <a:ext cx="8678768" cy="1357298"/>
          </a:xfrm>
        </p:spPr>
        <p:txBody>
          <a:bodyPr>
            <a:normAutofit fontScale="90000"/>
          </a:bodyPr>
          <a:lstStyle/>
          <a:p>
            <a:pPr algn="ctr"/>
            <a:r>
              <a:rPr lang="en-IN" b="1" dirty="0">
                <a:solidFill>
                  <a:srgbClr val="FF0000"/>
                </a:solidFill>
              </a:rPr>
              <a:t>Continued 02: </a:t>
            </a:r>
            <a:r>
              <a:rPr lang="en-IN" b="1" dirty="0">
                <a:solidFill>
                  <a:schemeClr val="accent1">
                    <a:lumMod val="75000"/>
                  </a:schemeClr>
                </a:solidFill>
              </a:rPr>
              <a:t/>
            </a:r>
            <a:br>
              <a:rPr lang="en-IN" b="1" dirty="0">
                <a:solidFill>
                  <a:schemeClr val="accent1">
                    <a:lumMod val="75000"/>
                  </a:schemeClr>
                </a:solidFill>
              </a:rPr>
            </a:br>
            <a:r>
              <a:rPr lang="en-IN" sz="4000" b="1" dirty="0">
                <a:solidFill>
                  <a:srgbClr val="FF0000"/>
                </a:solidFill>
              </a:rPr>
              <a:t>Roles of the Faculty in Various Committees</a:t>
            </a:r>
            <a:endParaRPr lang="en-US" b="1" dirty="0">
              <a:solidFill>
                <a:schemeClr val="accent1">
                  <a:lumMod val="75000"/>
                </a:schemeClr>
              </a:solidFill>
            </a:endParaRPr>
          </a:p>
        </p:txBody>
      </p:sp>
      <p:graphicFrame>
        <p:nvGraphicFramePr>
          <p:cNvPr id="6" name="Content Placeholder 5"/>
          <p:cNvGraphicFramePr>
            <a:graphicFrameLocks noGrp="1"/>
          </p:cNvGraphicFramePr>
          <p:nvPr>
            <p:ph idx="1"/>
            <p:extLst>
              <p:ext uri="{D42A27DB-BD31-4B8C-83A1-F6EECF244321}">
                <p14:modId xmlns="" xmlns:p14="http://schemas.microsoft.com/office/powerpoint/2010/main" val="2376212711"/>
              </p:ext>
            </p:extLst>
          </p:nvPr>
        </p:nvGraphicFramePr>
        <p:xfrm>
          <a:off x="683568" y="1600200"/>
          <a:ext cx="8003232" cy="4581066"/>
        </p:xfrm>
        <a:graphic>
          <a:graphicData uri="http://schemas.openxmlformats.org/drawingml/2006/table">
            <a:tbl>
              <a:tblPr firstRow="1" bandRow="1">
                <a:tableStyleId>{5C22544A-7EE6-4342-B048-85BDC9FD1C3A}</a:tableStyleId>
              </a:tblPr>
              <a:tblGrid>
                <a:gridCol w="1831032">
                  <a:extLst>
                    <a:ext uri="{9D8B030D-6E8A-4147-A177-3AD203B41FA5}">
                      <a16:colId xmlns="" xmlns:a16="http://schemas.microsoft.com/office/drawing/2014/main" val="20000"/>
                    </a:ext>
                  </a:extLst>
                </a:gridCol>
                <a:gridCol w="1985962">
                  <a:extLst>
                    <a:ext uri="{9D8B030D-6E8A-4147-A177-3AD203B41FA5}">
                      <a16:colId xmlns="" xmlns:a16="http://schemas.microsoft.com/office/drawing/2014/main" val="20001"/>
                    </a:ext>
                  </a:extLst>
                </a:gridCol>
                <a:gridCol w="2128838">
                  <a:extLst>
                    <a:ext uri="{9D8B030D-6E8A-4147-A177-3AD203B41FA5}">
                      <a16:colId xmlns="" xmlns:a16="http://schemas.microsoft.com/office/drawing/2014/main" val="20002"/>
                    </a:ext>
                  </a:extLst>
                </a:gridCol>
                <a:gridCol w="2057400">
                  <a:extLst>
                    <a:ext uri="{9D8B030D-6E8A-4147-A177-3AD203B41FA5}">
                      <a16:colId xmlns="" xmlns:a16="http://schemas.microsoft.com/office/drawing/2014/main" val="20003"/>
                    </a:ext>
                  </a:extLst>
                </a:gridCol>
              </a:tblGrid>
              <a:tr h="1193069">
                <a:tc>
                  <a:txBody>
                    <a:bodyPr/>
                    <a:lstStyle/>
                    <a:p>
                      <a:r>
                        <a:rPr lang="en-IN" sz="2000" b="1" dirty="0"/>
                        <a:t>Name of Professional Body</a:t>
                      </a:r>
                      <a:endParaRPr lang="en-US" sz="2000" b="1" dirty="0"/>
                    </a:p>
                  </a:txBody>
                  <a:tcPr/>
                </a:tc>
                <a:tc>
                  <a:txBody>
                    <a:bodyPr/>
                    <a:lstStyle/>
                    <a:p>
                      <a:r>
                        <a:rPr lang="en-IN" sz="2000" b="1" dirty="0"/>
                        <a:t>Position Held</a:t>
                      </a:r>
                      <a:endParaRPr lang="en-US" sz="2000" b="1" dirty="0"/>
                    </a:p>
                  </a:txBody>
                  <a:tcPr/>
                </a:tc>
                <a:tc>
                  <a:txBody>
                    <a:bodyPr/>
                    <a:lstStyle/>
                    <a:p>
                      <a:r>
                        <a:rPr lang="en-IN" sz="2000" b="1" dirty="0"/>
                        <a:t>Membership Number</a:t>
                      </a:r>
                      <a:endParaRPr lang="en-US" sz="2000" b="1" dirty="0"/>
                    </a:p>
                  </a:txBody>
                  <a:tcPr/>
                </a:tc>
                <a:tc>
                  <a:txBody>
                    <a:bodyPr/>
                    <a:lstStyle/>
                    <a:p>
                      <a:r>
                        <a:rPr lang="en-IN" sz="2000" b="1" dirty="0"/>
                        <a:t>Remark</a:t>
                      </a:r>
                      <a:endParaRPr lang="en-US" sz="2000" b="1" dirty="0"/>
                    </a:p>
                  </a:txBody>
                  <a:tcPr/>
                </a:tc>
                <a:extLst>
                  <a:ext uri="{0D108BD9-81ED-4DB2-BD59-A6C34878D82A}">
                    <a16:rowId xmlns="" xmlns:a16="http://schemas.microsoft.com/office/drawing/2014/main" val="10000"/>
                  </a:ext>
                </a:extLst>
              </a:tr>
              <a:tr h="1363505">
                <a:tc>
                  <a:txBody>
                    <a:bodyPr/>
                    <a:lstStyle/>
                    <a:p>
                      <a:r>
                        <a:rPr lang="en-IN" sz="2000" b="1" dirty="0"/>
                        <a:t>THE INSTITUTE OF COST ACCONTS OF INDIA</a:t>
                      </a:r>
                      <a:endParaRPr lang="en-US" sz="2000" b="1" dirty="0"/>
                    </a:p>
                  </a:txBody>
                  <a:tcPr/>
                </a:tc>
                <a:tc>
                  <a:txBody>
                    <a:bodyPr/>
                    <a:lstStyle/>
                    <a:p>
                      <a:r>
                        <a:rPr lang="en-IN" sz="2000" b="1" dirty="0"/>
                        <a:t>Associate Member</a:t>
                      </a:r>
                      <a:endParaRPr lang="en-US" sz="2000" b="1" dirty="0"/>
                    </a:p>
                  </a:txBody>
                  <a:tcPr/>
                </a:tc>
                <a:tc>
                  <a:txBody>
                    <a:bodyPr/>
                    <a:lstStyle/>
                    <a:p>
                      <a:r>
                        <a:rPr lang="en-IN" sz="2000" b="1" dirty="0"/>
                        <a:t>39686</a:t>
                      </a:r>
                      <a:endParaRPr lang="en-US" sz="2000" b="1" dirty="0"/>
                    </a:p>
                  </a:txBody>
                  <a:tcPr/>
                </a:tc>
                <a:tc>
                  <a:txBody>
                    <a:bodyPr/>
                    <a:lstStyle/>
                    <a:p>
                      <a:r>
                        <a:rPr lang="en-IN" sz="2000" b="1" dirty="0"/>
                        <a:t>Body Constituted by an act of Parliament </a:t>
                      </a:r>
                      <a:endParaRPr lang="en-US" sz="2000" b="1" dirty="0"/>
                    </a:p>
                  </a:txBody>
                  <a:tcPr/>
                </a:tc>
                <a:extLst>
                  <a:ext uri="{0D108BD9-81ED-4DB2-BD59-A6C34878D82A}">
                    <a16:rowId xmlns="" xmlns:a16="http://schemas.microsoft.com/office/drawing/2014/main" val="10001"/>
                  </a:ext>
                </a:extLst>
              </a:tr>
              <a:tr h="1772557">
                <a:tc>
                  <a:txBody>
                    <a:bodyPr/>
                    <a:lstStyle/>
                    <a:p>
                      <a:r>
                        <a:rPr lang="en-IN" sz="2000" b="1" dirty="0"/>
                        <a:t>INDIAN</a:t>
                      </a:r>
                      <a:r>
                        <a:rPr lang="en-IN" sz="2000" b="1" baseline="0" dirty="0"/>
                        <a:t> ACCOUNTING ASSOSIATION</a:t>
                      </a:r>
                      <a:endParaRPr lang="en-US" sz="2000" b="1" dirty="0"/>
                    </a:p>
                  </a:txBody>
                  <a:tcPr/>
                </a:tc>
                <a:tc>
                  <a:txBody>
                    <a:bodyPr/>
                    <a:lstStyle/>
                    <a:p>
                      <a:r>
                        <a:rPr lang="en-IN" sz="2000" b="1" dirty="0"/>
                        <a:t>Member</a:t>
                      </a:r>
                      <a:endParaRPr lang="en-US" sz="2000" b="1" dirty="0"/>
                    </a:p>
                  </a:txBody>
                  <a:tcPr/>
                </a:tc>
                <a:tc>
                  <a:txBody>
                    <a:bodyPr/>
                    <a:lstStyle/>
                    <a:p>
                      <a:r>
                        <a:rPr lang="en-IN" sz="2000" b="1" dirty="0"/>
                        <a:t>M-13</a:t>
                      </a:r>
                      <a:endParaRPr lang="en-US" sz="2000" b="1" dirty="0"/>
                    </a:p>
                  </a:txBody>
                  <a:tcPr/>
                </a:tc>
                <a:tc>
                  <a:txBody>
                    <a:bodyPr/>
                    <a:lstStyle/>
                    <a:p>
                      <a:r>
                        <a:rPr lang="en-IN" sz="2000" b="1" dirty="0"/>
                        <a:t>Professional Registered Body</a:t>
                      </a:r>
                      <a:r>
                        <a:rPr lang="en-IN" sz="2000" b="1" baseline="0" dirty="0"/>
                        <a:t> of Accountants and Professors</a:t>
                      </a:r>
                      <a:r>
                        <a:rPr lang="en-IN" sz="2000" b="1" dirty="0"/>
                        <a:t> </a:t>
                      </a:r>
                      <a:endParaRPr lang="en-US" sz="2000" b="1" dirty="0"/>
                    </a:p>
                  </a:txBody>
                  <a:tcPr/>
                </a:tc>
                <a:extLst>
                  <a:ext uri="{0D108BD9-81ED-4DB2-BD59-A6C34878D82A}">
                    <a16:rowId xmlns="" xmlns:a16="http://schemas.microsoft.com/office/drawing/2014/main" val="10002"/>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686800" cy="648072"/>
          </a:xfrm>
        </p:spPr>
        <p:txBody>
          <a:bodyPr>
            <a:normAutofit fontScale="90000"/>
          </a:bodyPr>
          <a:lstStyle/>
          <a:p>
            <a:pPr algn="ctr"/>
            <a:r>
              <a:rPr lang="en-IN" sz="3600" b="1" dirty="0">
                <a:solidFill>
                  <a:schemeClr val="accent1">
                    <a:lumMod val="75000"/>
                  </a:schemeClr>
                </a:solidFill>
              </a:rPr>
              <a:t/>
            </a:r>
            <a:br>
              <a:rPr lang="en-IN" sz="3600" b="1" dirty="0">
                <a:solidFill>
                  <a:schemeClr val="accent1">
                    <a:lumMod val="75000"/>
                  </a:schemeClr>
                </a:solidFill>
              </a:rPr>
            </a:br>
            <a:r>
              <a:rPr lang="en-IN" sz="3600" b="1" dirty="0">
                <a:solidFill>
                  <a:schemeClr val="accent1">
                    <a:lumMod val="75000"/>
                  </a:schemeClr>
                </a:solidFill>
              </a:rPr>
              <a:t/>
            </a:r>
            <a:br>
              <a:rPr lang="en-IN" sz="3600" b="1" dirty="0">
                <a:solidFill>
                  <a:schemeClr val="accent1">
                    <a:lumMod val="75000"/>
                  </a:schemeClr>
                </a:solidFill>
              </a:rPr>
            </a:br>
            <a:r>
              <a:rPr lang="en-IN" sz="3600" b="1" dirty="0">
                <a:solidFill>
                  <a:schemeClr val="accent1">
                    <a:lumMod val="75000"/>
                  </a:schemeClr>
                </a:solidFill>
              </a:rPr>
              <a:t/>
            </a:r>
            <a:br>
              <a:rPr lang="en-IN" sz="3600" b="1" dirty="0">
                <a:solidFill>
                  <a:schemeClr val="accent1">
                    <a:lumMod val="75000"/>
                  </a:schemeClr>
                </a:solidFill>
              </a:rPr>
            </a:br>
            <a:r>
              <a:rPr lang="en-IN" sz="3600" b="1" dirty="0">
                <a:solidFill>
                  <a:schemeClr val="accent1">
                    <a:lumMod val="75000"/>
                  </a:schemeClr>
                </a:solidFill>
              </a:rPr>
              <a:t/>
            </a:r>
            <a:br>
              <a:rPr lang="en-IN" sz="3600" b="1" dirty="0">
                <a:solidFill>
                  <a:schemeClr val="accent1">
                    <a:lumMod val="75000"/>
                  </a:schemeClr>
                </a:solidFill>
              </a:rPr>
            </a:br>
            <a:r>
              <a:rPr lang="en-IN" b="1" dirty="0"/>
              <a:t/>
            </a:r>
            <a:br>
              <a:rPr lang="en-IN" b="1" dirty="0"/>
            </a:br>
            <a:r>
              <a:rPr lang="en-IN" b="1" dirty="0"/>
              <a:t/>
            </a:r>
            <a:br>
              <a:rPr lang="en-IN" b="1" dirty="0"/>
            </a:br>
            <a:r>
              <a:rPr lang="en-IN" b="1" dirty="0"/>
              <a:t/>
            </a:r>
            <a:br>
              <a:rPr lang="en-IN" b="1" dirty="0"/>
            </a:br>
            <a:r>
              <a:rPr lang="en-IN" b="1" dirty="0"/>
              <a:t/>
            </a:r>
            <a:br>
              <a:rPr lang="en-IN" b="1" dirty="0"/>
            </a:br>
            <a:r>
              <a:rPr lang="en-IN" sz="4000" b="1" dirty="0">
                <a:solidFill>
                  <a:schemeClr val="accent1">
                    <a:lumMod val="75000"/>
                  </a:schemeClr>
                </a:solidFill>
              </a:rPr>
              <a:t>T</a:t>
            </a:r>
            <a:br>
              <a:rPr lang="en-IN" sz="4000" b="1" dirty="0">
                <a:solidFill>
                  <a:schemeClr val="accent1">
                    <a:lumMod val="75000"/>
                  </a:schemeClr>
                </a:solidFill>
              </a:rPr>
            </a:br>
            <a:r>
              <a:rPr lang="en-IN" sz="4000" b="1" dirty="0">
                <a:solidFill>
                  <a:schemeClr val="accent1">
                    <a:lumMod val="75000"/>
                  </a:schemeClr>
                </a:solidFill>
              </a:rPr>
              <a:t/>
            </a:r>
            <a:br>
              <a:rPr lang="en-IN" sz="4000" b="1" dirty="0">
                <a:solidFill>
                  <a:schemeClr val="accent1">
                    <a:lumMod val="75000"/>
                  </a:schemeClr>
                </a:solidFill>
              </a:rPr>
            </a:br>
            <a:r>
              <a:rPr lang="en-IN" sz="2700" b="1" dirty="0">
                <a:solidFill>
                  <a:schemeClr val="accent1">
                    <a:lumMod val="75000"/>
                  </a:schemeClr>
                </a:solidFill>
              </a:rPr>
              <a:t>Teaching Methodologies and  Performance Appraisal System</a:t>
            </a:r>
            <a:endParaRPr lang="en-US" sz="2700" dirty="0"/>
          </a:p>
        </p:txBody>
      </p:sp>
      <p:sp>
        <p:nvSpPr>
          <p:cNvPr id="3" name="Content Placeholder 2"/>
          <p:cNvSpPr>
            <a:spLocks noGrp="1"/>
          </p:cNvSpPr>
          <p:nvPr>
            <p:ph idx="1"/>
          </p:nvPr>
        </p:nvSpPr>
        <p:spPr>
          <a:xfrm>
            <a:off x="500034" y="1700808"/>
            <a:ext cx="8229600" cy="4871464"/>
          </a:xfrm>
        </p:spPr>
        <p:txBody>
          <a:bodyPr>
            <a:normAutofit fontScale="25000" lnSpcReduction="20000"/>
          </a:bodyPr>
          <a:lstStyle/>
          <a:p>
            <a:r>
              <a:rPr lang="en-IN" sz="12800" dirty="0">
                <a:solidFill>
                  <a:srgbClr val="000099"/>
                </a:solidFill>
              </a:rPr>
              <a:t>Classroom Teaching</a:t>
            </a:r>
          </a:p>
          <a:p>
            <a:r>
              <a:rPr lang="en-IN" sz="12800" dirty="0">
                <a:solidFill>
                  <a:srgbClr val="000099"/>
                </a:solidFill>
              </a:rPr>
              <a:t>Cloud Computing Based Searching</a:t>
            </a:r>
          </a:p>
          <a:p>
            <a:r>
              <a:rPr lang="en-IN" sz="12800" dirty="0">
                <a:solidFill>
                  <a:srgbClr val="000099"/>
                </a:solidFill>
              </a:rPr>
              <a:t>Group Discussion</a:t>
            </a:r>
          </a:p>
          <a:p>
            <a:r>
              <a:rPr lang="en-IN" sz="12800" dirty="0">
                <a:solidFill>
                  <a:srgbClr val="000099"/>
                </a:solidFill>
              </a:rPr>
              <a:t> Teaching through Seminars and Workshops</a:t>
            </a:r>
          </a:p>
          <a:p>
            <a:r>
              <a:rPr lang="en-IN" sz="12800" dirty="0">
                <a:solidFill>
                  <a:srgbClr val="000099"/>
                </a:solidFill>
              </a:rPr>
              <a:t>Presentation in ICT Mode by students</a:t>
            </a:r>
          </a:p>
          <a:p>
            <a:r>
              <a:rPr lang="en-IN" sz="12800" dirty="0">
                <a:solidFill>
                  <a:srgbClr val="000099"/>
                </a:solidFill>
              </a:rPr>
              <a:t>Social Media App Based Teaching</a:t>
            </a:r>
          </a:p>
          <a:p>
            <a:r>
              <a:rPr lang="en-IN" sz="12800" dirty="0">
                <a:solidFill>
                  <a:srgbClr val="000099"/>
                </a:solidFill>
              </a:rPr>
              <a:t>Industry Oriented Teaching</a:t>
            </a:r>
          </a:p>
          <a:p>
            <a:r>
              <a:rPr lang="en-IN" sz="12800" dirty="0">
                <a:solidFill>
                  <a:srgbClr val="000099"/>
                </a:solidFill>
              </a:rPr>
              <a:t>Case Study Based Practical Teaching</a:t>
            </a:r>
          </a:p>
          <a:p>
            <a:pPr>
              <a:buNone/>
            </a:pPr>
            <a:endParaRPr lang="en-IN" sz="14400" dirty="0"/>
          </a:p>
          <a:p>
            <a:pPr>
              <a:buNone/>
            </a:pPr>
            <a:endParaRPr lang="en-IN" dirty="0"/>
          </a:p>
          <a:p>
            <a:pPr>
              <a:buNone/>
            </a:pPr>
            <a:r>
              <a:rPr lang="en-IN" dirty="0"/>
              <a:t> </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662" y="260648"/>
            <a:ext cx="7772400" cy="882352"/>
          </a:xfrm>
        </p:spPr>
        <p:txBody>
          <a:bodyPr>
            <a:normAutofit/>
          </a:bodyPr>
          <a:lstStyle/>
          <a:p>
            <a:pPr algn="ctr"/>
            <a:r>
              <a:rPr lang="en-IN" sz="3600" b="1" dirty="0">
                <a:solidFill>
                  <a:schemeClr val="accent1">
                    <a:lumMod val="75000"/>
                  </a:schemeClr>
                </a:solidFill>
              </a:rPr>
              <a:t>Departments Outcomes</a:t>
            </a:r>
            <a:endParaRPr lang="en-US" sz="3600" dirty="0">
              <a:solidFill>
                <a:schemeClr val="accent1">
                  <a:lumMod val="75000"/>
                </a:schemeClr>
              </a:solidFill>
            </a:endParaRPr>
          </a:p>
        </p:txBody>
      </p:sp>
      <p:sp>
        <p:nvSpPr>
          <p:cNvPr id="3" name="Content Placeholder 2"/>
          <p:cNvSpPr>
            <a:spLocks noGrp="1"/>
          </p:cNvSpPr>
          <p:nvPr>
            <p:ph idx="1"/>
          </p:nvPr>
        </p:nvSpPr>
        <p:spPr/>
        <p:txBody>
          <a:bodyPr>
            <a:normAutofit fontScale="47500" lnSpcReduction="20000"/>
          </a:bodyPr>
          <a:lstStyle/>
          <a:p>
            <a:pPr algn="just">
              <a:buFont typeface="Wingdings" pitchFamily="2" charset="2"/>
              <a:buChar char="q"/>
            </a:pPr>
            <a:r>
              <a:rPr lang="en-IN" sz="5100" dirty="0"/>
              <a:t>There are increase in trends of students enrolled and admitted in last five academic years.</a:t>
            </a:r>
          </a:p>
          <a:p>
            <a:pPr algn="just">
              <a:buFont typeface="Wingdings" pitchFamily="2" charset="2"/>
              <a:buChar char="q"/>
            </a:pPr>
            <a:r>
              <a:rPr lang="en-IN" sz="5100" dirty="0"/>
              <a:t>There are increasing in trend of result pattern since academic year 2016.</a:t>
            </a:r>
          </a:p>
          <a:p>
            <a:pPr algn="just">
              <a:buFont typeface="Wingdings" pitchFamily="2" charset="2"/>
              <a:buChar char="q"/>
            </a:pPr>
            <a:r>
              <a:rPr lang="en-IN" sz="5100" dirty="0"/>
              <a:t>Focused in practical based teaching approaches. </a:t>
            </a:r>
          </a:p>
          <a:p>
            <a:pPr algn="just">
              <a:buFont typeface="Wingdings" pitchFamily="2" charset="2"/>
              <a:buChar char="q"/>
            </a:pPr>
            <a:r>
              <a:rPr lang="en-IN" sz="5100" dirty="0"/>
              <a:t>Introduction of PG programme in commerce in session 2020.</a:t>
            </a:r>
          </a:p>
          <a:p>
            <a:pPr algn="just">
              <a:buFont typeface="Wingdings" pitchFamily="2" charset="2"/>
              <a:buChar char="q"/>
            </a:pPr>
            <a:r>
              <a:rPr lang="en-IN" sz="5100" dirty="0"/>
              <a:t> Accomplishment of seminars and various subject specific programs in the departments like GST, Merger of public sector  banking etc.</a:t>
            </a:r>
          </a:p>
          <a:p>
            <a:pPr algn="just">
              <a:buFont typeface="Wingdings" pitchFamily="2" charset="2"/>
              <a:buChar char="q"/>
            </a:pPr>
            <a:r>
              <a:rPr lang="en-IN" sz="5100" dirty="0"/>
              <a:t>Platform and knowledge sharing with very eminent professional bodies like THE INSTITUTE OF COMPANIES SECRETORY OF INDIA professionally eminent and academic persons.</a:t>
            </a:r>
          </a:p>
          <a:p>
            <a:pPr algn="just">
              <a:buNone/>
            </a:pPr>
            <a:r>
              <a:rPr lang="en-IN" sz="4000" dirty="0"/>
              <a:t>  </a:t>
            </a:r>
          </a:p>
          <a:p>
            <a:pPr algn="just">
              <a:buNone/>
            </a:pPr>
            <a:r>
              <a:rPr lang="en-IN" dirty="0"/>
              <a:t>    </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dirty="0">
                <a:solidFill>
                  <a:srgbClr val="002060"/>
                </a:solidFill>
              </a:rPr>
              <a:t>SPECIAL FEATURE OF COMMERCE FACULTIES</a:t>
            </a:r>
          </a:p>
        </p:txBody>
      </p:sp>
      <p:sp>
        <p:nvSpPr>
          <p:cNvPr id="3" name="Content Placeholder 2"/>
          <p:cNvSpPr>
            <a:spLocks noGrp="1"/>
          </p:cNvSpPr>
          <p:nvPr>
            <p:ph sz="quarter" idx="1"/>
          </p:nvPr>
        </p:nvSpPr>
        <p:spPr/>
        <p:txBody>
          <a:bodyPr>
            <a:normAutofit fontScale="92500" lnSpcReduction="10000"/>
          </a:bodyPr>
          <a:lstStyle/>
          <a:p>
            <a:pPr algn="just"/>
            <a:r>
              <a:rPr lang="en-IN" dirty="0"/>
              <a:t>Excellence  faculties with securing university merit rank holder  twice by Gaurav sharma in M.COM., and M.A Economics securing 2</a:t>
            </a:r>
            <a:r>
              <a:rPr lang="en-IN" baseline="30000" dirty="0"/>
              <a:t>nd</a:t>
            </a:r>
            <a:r>
              <a:rPr lang="en-IN" dirty="0"/>
              <a:t> rank at pt. RSSU Raipur and Devesh kumar in top merit rank in M.COM. At hemchand  yadav university durg.</a:t>
            </a:r>
          </a:p>
          <a:p>
            <a:pPr algn="just"/>
            <a:r>
              <a:rPr lang="en-IN" dirty="0"/>
              <a:t>UGC NET (JRF) , C.G SET by Gaurav sharma and NET qualified by Devesh kumar.</a:t>
            </a:r>
          </a:p>
          <a:p>
            <a:pPr algn="just"/>
            <a:r>
              <a:rPr lang="en-IN" dirty="0"/>
              <a:t>Industrial experienced faculties prior to joining of department of higher education.</a:t>
            </a:r>
          </a:p>
          <a:p>
            <a:pPr algn="just"/>
            <a:r>
              <a:rPr lang="en-IN" dirty="0"/>
              <a:t>Eminent Professionally qualified and computer qualified faculties with ICAI, ICSI and computer programme.</a:t>
            </a:r>
          </a:p>
          <a:p>
            <a:pPr algn="just"/>
            <a:r>
              <a:rPr lang="en-IN" dirty="0"/>
              <a:t>Selected faculty of Devesh kumar in C.G PSC list of assistant professor in commerce subject.</a:t>
            </a:r>
          </a:p>
          <a:p>
            <a:pPr>
              <a:buNone/>
            </a:pPr>
            <a:endParaRPr lang="en-IN" dirty="0"/>
          </a:p>
          <a:p>
            <a:endParaRPr lang="en-IN" dirty="0"/>
          </a:p>
          <a:p>
            <a:endParaRPr lang="en-IN"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428604"/>
            <a:ext cx="8229600" cy="1143000"/>
          </a:xfrm>
        </p:spPr>
        <p:txBody>
          <a:bodyPr>
            <a:normAutofit fontScale="90000"/>
          </a:bodyPr>
          <a:lstStyle/>
          <a:p>
            <a:pPr algn="ctr"/>
            <a:r>
              <a:rPr lang="en-IN" sz="4000" b="1" dirty="0">
                <a:solidFill>
                  <a:schemeClr val="accent1">
                    <a:lumMod val="75000"/>
                  </a:schemeClr>
                </a:solidFill>
              </a:rPr>
              <a:t> </a:t>
            </a:r>
            <a:r>
              <a:rPr lang="en-IN" b="1" dirty="0">
                <a:solidFill>
                  <a:schemeClr val="accent1">
                    <a:lumMod val="75000"/>
                  </a:schemeClr>
                </a:solidFill>
              </a:rPr>
              <a:t>Future Course of Action for Department</a:t>
            </a:r>
            <a:r>
              <a:rPr lang="en-IN" b="1" dirty="0"/>
              <a:t>.</a:t>
            </a:r>
            <a:r>
              <a:rPr lang="en-IN" dirty="0"/>
              <a:t>   </a:t>
            </a:r>
            <a:r>
              <a:rPr lang="en-US" dirty="0"/>
              <a:t/>
            </a:r>
            <a:br>
              <a:rPr lang="en-US" dirty="0"/>
            </a:br>
            <a:endParaRPr lang="en-US" dirty="0"/>
          </a:p>
        </p:txBody>
      </p:sp>
      <p:sp>
        <p:nvSpPr>
          <p:cNvPr id="3" name="Content Placeholder 2"/>
          <p:cNvSpPr>
            <a:spLocks noGrp="1"/>
          </p:cNvSpPr>
          <p:nvPr>
            <p:ph idx="1"/>
          </p:nvPr>
        </p:nvSpPr>
        <p:spPr>
          <a:xfrm>
            <a:off x="914400" y="1000108"/>
            <a:ext cx="7772400" cy="5500726"/>
          </a:xfrm>
        </p:spPr>
        <p:txBody>
          <a:bodyPr>
            <a:noAutofit/>
          </a:bodyPr>
          <a:lstStyle/>
          <a:p>
            <a:pPr>
              <a:buFont typeface="Wingdings" pitchFamily="2" charset="2"/>
              <a:buChar char="q"/>
            </a:pPr>
            <a:r>
              <a:rPr lang="en-IN" sz="2800" b="1" dirty="0"/>
              <a:t>Establishment of Research Centre Affiliated with </a:t>
            </a:r>
            <a:r>
              <a:rPr lang="en-IN" sz="2800" b="1" dirty="0" smtClean="0"/>
              <a:t>the </a:t>
            </a:r>
            <a:r>
              <a:rPr lang="en-IN" sz="2800" b="1" dirty="0" smtClean="0"/>
              <a:t>university</a:t>
            </a:r>
            <a:r>
              <a:rPr lang="en-IN" sz="2800" b="1" dirty="0"/>
              <a:t>.</a:t>
            </a:r>
          </a:p>
          <a:p>
            <a:pPr>
              <a:buFont typeface="Wingdings" pitchFamily="2" charset="2"/>
              <a:buChar char="q"/>
            </a:pPr>
            <a:r>
              <a:rPr lang="en-IN" sz="2800" b="1" dirty="0"/>
              <a:t>Introduction of Coursers Related to Financial Reporting Framework and Standard of  Accounting.</a:t>
            </a:r>
          </a:p>
          <a:p>
            <a:pPr>
              <a:buFont typeface="Wingdings" pitchFamily="2" charset="2"/>
              <a:buChar char="q"/>
            </a:pPr>
            <a:r>
              <a:rPr lang="en-IN" sz="2800" b="1" dirty="0"/>
              <a:t>Facilitation of Competitive  and Academic Exam Frame work with Establishing More Human Resources in Department.   </a:t>
            </a:r>
          </a:p>
          <a:p>
            <a:pPr>
              <a:buFont typeface="Wingdings" pitchFamily="2" charset="2"/>
              <a:buChar char="q"/>
            </a:pPr>
            <a:r>
              <a:rPr lang="en-IN" sz="2800" b="1" dirty="0"/>
              <a:t>Establishment of MOU Agreement with Eminent Professional Institutions.</a:t>
            </a:r>
          </a:p>
          <a:p>
            <a:pPr>
              <a:buFont typeface="Wingdings" pitchFamily="2" charset="2"/>
              <a:buChar char="q"/>
            </a:pPr>
            <a:r>
              <a:rPr lang="en-IN" sz="2800" b="1" dirty="0"/>
              <a:t>Facilitation  of Software Based Accounting courses.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85776"/>
            <a:ext cx="7772400" cy="1143000"/>
          </a:xfrm>
        </p:spPr>
        <p:txBody>
          <a:bodyPr>
            <a:normAutofit/>
          </a:bodyPr>
          <a:lstStyle/>
          <a:p>
            <a:r>
              <a:rPr lang="en-IN" sz="2000" b="1" dirty="0">
                <a:solidFill>
                  <a:schemeClr val="accent1">
                    <a:lumMod val="75000"/>
                  </a:schemeClr>
                </a:solidFill>
              </a:rPr>
              <a:t>                              DEPARTMENT PHOTO GALLARY </a:t>
            </a:r>
            <a:br>
              <a:rPr lang="en-IN" sz="2000" b="1" dirty="0">
                <a:solidFill>
                  <a:schemeClr val="accent1">
                    <a:lumMod val="75000"/>
                  </a:schemeClr>
                </a:solidFill>
              </a:rPr>
            </a:br>
            <a:r>
              <a:rPr lang="en-IN" sz="1600" b="1" dirty="0">
                <a:solidFill>
                  <a:schemeClr val="accent1">
                    <a:lumMod val="75000"/>
                  </a:schemeClr>
                </a:solidFill>
              </a:rPr>
              <a:t>National Seminar in Contemporary Issues of Indian Banking System as on 21/11/2019</a:t>
            </a:r>
          </a:p>
        </p:txBody>
      </p:sp>
      <p:pic>
        <p:nvPicPr>
          <p:cNvPr id="6" name="Picture 4" descr="C:\Users\ASUS\Desktop\New folder\IMG-20210714-WA0009.jpg"/>
          <p:cNvPicPr>
            <a:picLocks noGrp="1" noChangeAspect="1" noChangeArrowheads="1"/>
          </p:cNvPicPr>
          <p:nvPr>
            <p:ph sz="quarter" idx="1"/>
          </p:nvPr>
        </p:nvPicPr>
        <p:blipFill>
          <a:blip r:embed="rId2" cstate="print"/>
          <a:srcRect/>
          <a:stretch>
            <a:fillRect/>
          </a:stretch>
        </p:blipFill>
        <p:spPr bwMode="auto">
          <a:xfrm>
            <a:off x="5072065" y="928670"/>
            <a:ext cx="3519237" cy="5572164"/>
          </a:xfrm>
          <a:prstGeom prst="rect">
            <a:avLst/>
          </a:prstGeom>
          <a:noFill/>
        </p:spPr>
      </p:pic>
      <p:pic>
        <p:nvPicPr>
          <p:cNvPr id="7" name="Picture 3" descr="C:\Users\ASUS\Desktop\New folder\IMG-20210714-WA0010.jpg"/>
          <p:cNvPicPr>
            <a:picLocks noChangeAspect="1" noChangeArrowheads="1"/>
          </p:cNvPicPr>
          <p:nvPr/>
        </p:nvPicPr>
        <p:blipFill>
          <a:blip r:embed="rId3" cstate="print"/>
          <a:srcRect/>
          <a:stretch>
            <a:fillRect/>
          </a:stretch>
        </p:blipFill>
        <p:spPr bwMode="auto">
          <a:xfrm>
            <a:off x="500034" y="928669"/>
            <a:ext cx="4429132" cy="2731313"/>
          </a:xfrm>
          <a:prstGeom prst="rect">
            <a:avLst/>
          </a:prstGeom>
          <a:noFill/>
        </p:spPr>
      </p:pic>
      <p:pic>
        <p:nvPicPr>
          <p:cNvPr id="8" name="Picture 2" descr="C:\Users\ASUS\Desktop\New folder\IMG-20210714-WA0008.jpg"/>
          <p:cNvPicPr>
            <a:picLocks noChangeAspect="1" noChangeArrowheads="1"/>
          </p:cNvPicPr>
          <p:nvPr/>
        </p:nvPicPr>
        <p:blipFill>
          <a:blip r:embed="rId4" cstate="print"/>
          <a:srcRect/>
          <a:stretch>
            <a:fillRect/>
          </a:stretch>
        </p:blipFill>
        <p:spPr bwMode="auto">
          <a:xfrm>
            <a:off x="571472" y="3786190"/>
            <a:ext cx="4286280" cy="2714668"/>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IN" dirty="0">
                <a:solidFill>
                  <a:srgbClr val="FF0000"/>
                </a:solidFill>
              </a:rPr>
              <a:t>Workshop on GST and Banking as on 15-12-2018 and 15-01-19</a:t>
            </a:r>
          </a:p>
        </p:txBody>
      </p:sp>
      <p:pic>
        <p:nvPicPr>
          <p:cNvPr id="37890" name="Picture 2"/>
          <p:cNvPicPr>
            <a:picLocks noGrp="1" noChangeAspect="1" noChangeArrowheads="1"/>
          </p:cNvPicPr>
          <p:nvPr>
            <p:ph sz="quarter" idx="1"/>
          </p:nvPr>
        </p:nvPicPr>
        <p:blipFill>
          <a:blip r:embed="rId2" cstate="print"/>
          <a:srcRect/>
          <a:stretch>
            <a:fillRect/>
          </a:stretch>
        </p:blipFill>
        <p:spPr bwMode="auto">
          <a:xfrm>
            <a:off x="500034" y="1500174"/>
            <a:ext cx="4214842" cy="2374109"/>
          </a:xfrm>
          <a:prstGeom prst="rect">
            <a:avLst/>
          </a:prstGeom>
          <a:noFill/>
          <a:ln w="9525">
            <a:noFill/>
            <a:miter lim="800000"/>
            <a:headEnd/>
            <a:tailEnd/>
          </a:ln>
          <a:effectLst/>
        </p:spPr>
      </p:pic>
      <p:pic>
        <p:nvPicPr>
          <p:cNvPr id="37892" name="Picture 4"/>
          <p:cNvPicPr>
            <a:picLocks noChangeAspect="1" noChangeArrowheads="1"/>
          </p:cNvPicPr>
          <p:nvPr/>
        </p:nvPicPr>
        <p:blipFill>
          <a:blip r:embed="rId3" cstate="print"/>
          <a:srcRect/>
          <a:stretch>
            <a:fillRect/>
          </a:stretch>
        </p:blipFill>
        <p:spPr bwMode="auto">
          <a:xfrm>
            <a:off x="500034" y="3929066"/>
            <a:ext cx="4214842" cy="2617871"/>
          </a:xfrm>
          <a:prstGeom prst="rect">
            <a:avLst/>
          </a:prstGeom>
          <a:noFill/>
          <a:ln w="9525">
            <a:noFill/>
            <a:miter lim="800000"/>
            <a:headEnd/>
            <a:tailEnd/>
          </a:ln>
          <a:effectLst/>
        </p:spPr>
      </p:pic>
      <p:pic>
        <p:nvPicPr>
          <p:cNvPr id="8" name="Picture 2"/>
          <p:cNvPicPr>
            <a:picLocks noChangeAspect="1" noChangeArrowheads="1"/>
          </p:cNvPicPr>
          <p:nvPr/>
        </p:nvPicPr>
        <p:blipFill>
          <a:blip r:embed="rId4" cstate="print"/>
          <a:srcRect/>
          <a:stretch>
            <a:fillRect/>
          </a:stretch>
        </p:blipFill>
        <p:spPr bwMode="auto">
          <a:xfrm>
            <a:off x="4857752" y="1500174"/>
            <a:ext cx="3929089" cy="5072098"/>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solidFill>
                  <a:schemeClr val="accent1">
                    <a:lumMod val="75000"/>
                  </a:schemeClr>
                </a:solidFill>
              </a:rPr>
              <a:t>Media Gallery</a:t>
            </a:r>
          </a:p>
        </p:txBody>
      </p:sp>
      <p:pic>
        <p:nvPicPr>
          <p:cNvPr id="40962" name="Picture 2"/>
          <p:cNvPicPr>
            <a:picLocks noChangeAspect="1" noChangeArrowheads="1"/>
          </p:cNvPicPr>
          <p:nvPr/>
        </p:nvPicPr>
        <p:blipFill>
          <a:blip r:embed="rId2" cstate="print"/>
          <a:srcRect/>
          <a:stretch>
            <a:fillRect/>
          </a:stretch>
        </p:blipFill>
        <p:spPr bwMode="auto">
          <a:xfrm>
            <a:off x="285720" y="1571612"/>
            <a:ext cx="4214842" cy="2500330"/>
          </a:xfrm>
          <a:prstGeom prst="rect">
            <a:avLst/>
          </a:prstGeom>
          <a:noFill/>
          <a:ln w="9525">
            <a:noFill/>
            <a:miter lim="800000"/>
            <a:headEnd/>
            <a:tailEnd/>
          </a:ln>
          <a:effectLst/>
        </p:spPr>
      </p:pic>
      <p:pic>
        <p:nvPicPr>
          <p:cNvPr id="40963" name="Picture 3"/>
          <p:cNvPicPr>
            <a:picLocks noChangeAspect="1" noChangeArrowheads="1"/>
          </p:cNvPicPr>
          <p:nvPr/>
        </p:nvPicPr>
        <p:blipFill>
          <a:blip r:embed="rId3" cstate="print"/>
          <a:srcRect/>
          <a:stretch>
            <a:fillRect/>
          </a:stretch>
        </p:blipFill>
        <p:spPr bwMode="auto">
          <a:xfrm>
            <a:off x="4643438" y="1571612"/>
            <a:ext cx="4071966" cy="2500330"/>
          </a:xfrm>
          <a:prstGeom prst="rect">
            <a:avLst/>
          </a:prstGeom>
          <a:noFill/>
          <a:ln w="9525">
            <a:noFill/>
            <a:miter lim="800000"/>
            <a:headEnd/>
            <a:tailEnd/>
          </a:ln>
          <a:effectLst/>
        </p:spPr>
      </p:pic>
      <p:pic>
        <p:nvPicPr>
          <p:cNvPr id="40964" name="Picture 4"/>
          <p:cNvPicPr>
            <a:picLocks noChangeAspect="1" noChangeArrowheads="1"/>
          </p:cNvPicPr>
          <p:nvPr/>
        </p:nvPicPr>
        <p:blipFill>
          <a:blip r:embed="rId4" cstate="print"/>
          <a:srcRect/>
          <a:stretch>
            <a:fillRect/>
          </a:stretch>
        </p:blipFill>
        <p:spPr bwMode="auto">
          <a:xfrm>
            <a:off x="285720" y="4143380"/>
            <a:ext cx="4214842" cy="2500330"/>
          </a:xfrm>
          <a:prstGeom prst="rect">
            <a:avLst/>
          </a:prstGeom>
          <a:noFill/>
          <a:ln w="9525">
            <a:noFill/>
            <a:miter lim="800000"/>
            <a:headEnd/>
            <a:tailEnd/>
          </a:ln>
          <a:effectLst/>
        </p:spPr>
      </p:pic>
      <p:pic>
        <p:nvPicPr>
          <p:cNvPr id="40965" name="Picture 5"/>
          <p:cNvPicPr>
            <a:picLocks noChangeAspect="1" noChangeArrowheads="1"/>
          </p:cNvPicPr>
          <p:nvPr/>
        </p:nvPicPr>
        <p:blipFill>
          <a:blip r:embed="rId5" cstate="print"/>
          <a:srcRect/>
          <a:stretch>
            <a:fillRect/>
          </a:stretch>
        </p:blipFill>
        <p:spPr bwMode="auto">
          <a:xfrm>
            <a:off x="4643438" y="4143380"/>
            <a:ext cx="4143404" cy="2500330"/>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
          </p:nvPr>
        </p:nvSpPr>
        <p:spPr>
          <a:xfrm>
            <a:off x="857224" y="2786058"/>
            <a:ext cx="7829576" cy="2155110"/>
          </a:xfrm>
        </p:spPr>
        <p:txBody>
          <a:bodyPr>
            <a:normAutofit/>
          </a:bodyPr>
          <a:lstStyle/>
          <a:p>
            <a:pPr marL="0" indent="0" algn="ctr">
              <a:buNone/>
            </a:pPr>
            <a:r>
              <a:rPr lang="en-IN" sz="8000" b="1" dirty="0">
                <a:solidFill>
                  <a:srgbClr val="000099"/>
                </a:solidFill>
              </a:rPr>
              <a:t>Thank You</a:t>
            </a:r>
          </a:p>
          <a:p>
            <a:pPr marL="0" indent="0" algn="ctr">
              <a:buNone/>
            </a:pPr>
            <a:r>
              <a:rPr lang="en-IN" sz="2400" dirty="0"/>
              <a:t>Dr. Gaurav Sharma</a:t>
            </a:r>
          </a:p>
          <a:p>
            <a:pPr marL="0" indent="0">
              <a:buNone/>
            </a:pPr>
            <a:endParaRPr lang="en-IN"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5984" y="142852"/>
            <a:ext cx="6143668" cy="654032"/>
          </a:xfrm>
        </p:spPr>
        <p:txBody>
          <a:bodyPr>
            <a:normAutofit fontScale="90000"/>
          </a:bodyPr>
          <a:lstStyle/>
          <a:p>
            <a:r>
              <a:rPr lang="en-IN" b="1" dirty="0">
                <a:solidFill>
                  <a:schemeClr val="accent1">
                    <a:lumMod val="75000"/>
                  </a:schemeClr>
                </a:solidFill>
              </a:rPr>
              <a:t>Department at Glance</a:t>
            </a:r>
            <a:endParaRPr lang="en-US" b="1" dirty="0">
              <a:solidFill>
                <a:schemeClr val="accent1">
                  <a:lumMod val="75000"/>
                </a:schemeClr>
              </a:solidFill>
            </a:endParaRPr>
          </a:p>
        </p:txBody>
      </p:sp>
      <p:graphicFrame>
        <p:nvGraphicFramePr>
          <p:cNvPr id="9" name="Content Placeholder 8"/>
          <p:cNvGraphicFramePr>
            <a:graphicFrameLocks noGrp="1"/>
          </p:cNvGraphicFramePr>
          <p:nvPr>
            <p:ph idx="1"/>
            <p:extLst>
              <p:ext uri="{D42A27DB-BD31-4B8C-83A1-F6EECF244321}">
                <p14:modId xmlns="" xmlns:p14="http://schemas.microsoft.com/office/powerpoint/2010/main" val="2650904495"/>
              </p:ext>
            </p:extLst>
          </p:nvPr>
        </p:nvGraphicFramePr>
        <p:xfrm>
          <a:off x="642910" y="857232"/>
          <a:ext cx="8229600" cy="5754767"/>
        </p:xfrm>
        <a:graphic>
          <a:graphicData uri="http://schemas.openxmlformats.org/drawingml/2006/table">
            <a:tbl>
              <a:tblPr firstRow="1" bandRow="1">
                <a:tableStyleId>{5C22544A-7EE6-4342-B048-85BDC9FD1C3A}</a:tableStyleId>
              </a:tblPr>
              <a:tblGrid>
                <a:gridCol w="4114800">
                  <a:extLst>
                    <a:ext uri="{9D8B030D-6E8A-4147-A177-3AD203B41FA5}">
                      <a16:colId xmlns="" xmlns:a16="http://schemas.microsoft.com/office/drawing/2014/main" val="20000"/>
                    </a:ext>
                  </a:extLst>
                </a:gridCol>
                <a:gridCol w="4114800">
                  <a:extLst>
                    <a:ext uri="{9D8B030D-6E8A-4147-A177-3AD203B41FA5}">
                      <a16:colId xmlns="" xmlns:a16="http://schemas.microsoft.com/office/drawing/2014/main" val="20001"/>
                    </a:ext>
                  </a:extLst>
                </a:gridCol>
              </a:tblGrid>
              <a:tr h="563796">
                <a:tc>
                  <a:txBody>
                    <a:bodyPr/>
                    <a:lstStyle/>
                    <a:p>
                      <a:pPr algn="ctr"/>
                      <a:r>
                        <a:rPr lang="en-IN" sz="2800" b="1" dirty="0"/>
                        <a:t>Particulars </a:t>
                      </a:r>
                      <a:endParaRPr lang="en-US" sz="2800" b="1" dirty="0"/>
                    </a:p>
                  </a:txBody>
                  <a:tcPr/>
                </a:tc>
                <a:tc>
                  <a:txBody>
                    <a:bodyPr/>
                    <a:lstStyle/>
                    <a:p>
                      <a:pPr algn="ctr"/>
                      <a:r>
                        <a:rPr lang="en-IN" sz="2800" b="1" dirty="0"/>
                        <a:t>Details</a:t>
                      </a:r>
                      <a:endParaRPr lang="en-US" sz="2800" b="1" dirty="0"/>
                    </a:p>
                  </a:txBody>
                  <a:tcPr/>
                </a:tc>
                <a:extLst>
                  <a:ext uri="{0D108BD9-81ED-4DB2-BD59-A6C34878D82A}">
                    <a16:rowId xmlns="" xmlns:a16="http://schemas.microsoft.com/office/drawing/2014/main" val="10000"/>
                  </a:ext>
                </a:extLst>
              </a:tr>
              <a:tr h="862593">
                <a:tc>
                  <a:txBody>
                    <a:bodyPr/>
                    <a:lstStyle/>
                    <a:p>
                      <a:pPr algn="ctr"/>
                      <a:r>
                        <a:rPr lang="en-IN" sz="1800" b="1" dirty="0"/>
                        <a:t>Name of Department</a:t>
                      </a:r>
                      <a:endParaRPr lang="en-US" sz="1800" b="1" dirty="0"/>
                    </a:p>
                  </a:txBody>
                  <a:tcPr/>
                </a:tc>
                <a:tc>
                  <a:txBody>
                    <a:bodyPr/>
                    <a:lstStyle/>
                    <a:p>
                      <a:pPr algn="ctr"/>
                      <a:r>
                        <a:rPr lang="en-IN" sz="1800" b="1" dirty="0"/>
                        <a:t>Department of Commerce</a:t>
                      </a:r>
                      <a:r>
                        <a:rPr lang="en-IN" sz="1800" b="1" baseline="0" dirty="0"/>
                        <a:t> Government Chandulal Chandrakar PG College Patan, Durg, Chhattisgarh</a:t>
                      </a:r>
                      <a:endParaRPr lang="en-US" sz="1800" b="1" dirty="0"/>
                    </a:p>
                  </a:txBody>
                  <a:tcPr/>
                </a:tc>
                <a:extLst>
                  <a:ext uri="{0D108BD9-81ED-4DB2-BD59-A6C34878D82A}">
                    <a16:rowId xmlns="" xmlns:a16="http://schemas.microsoft.com/office/drawing/2014/main" val="10001"/>
                  </a:ext>
                </a:extLst>
              </a:tr>
              <a:tr h="563796">
                <a:tc>
                  <a:txBody>
                    <a:bodyPr/>
                    <a:lstStyle/>
                    <a:p>
                      <a:pPr algn="ctr"/>
                      <a:r>
                        <a:rPr lang="en-IN" sz="1800" b="1" dirty="0"/>
                        <a:t>Courses Offered </a:t>
                      </a:r>
                      <a:r>
                        <a:rPr lang="en-IN" sz="1800" b="1" baseline="0" dirty="0"/>
                        <a:t> by </a:t>
                      </a:r>
                      <a:r>
                        <a:rPr lang="en-IN" sz="1800" b="1" dirty="0"/>
                        <a:t> Department</a:t>
                      </a:r>
                      <a:endParaRPr lang="en-US" sz="1800" b="1" dirty="0"/>
                    </a:p>
                  </a:txBody>
                  <a:tcPr/>
                </a:tc>
                <a:tc>
                  <a:txBody>
                    <a:bodyPr/>
                    <a:lstStyle/>
                    <a:p>
                      <a:pPr algn="ctr"/>
                      <a:r>
                        <a:rPr lang="en-IN" sz="1800" b="1" dirty="0"/>
                        <a:t>B.COM, M.COM</a:t>
                      </a:r>
                    </a:p>
                  </a:txBody>
                  <a:tcPr/>
                </a:tc>
                <a:extLst>
                  <a:ext uri="{0D108BD9-81ED-4DB2-BD59-A6C34878D82A}">
                    <a16:rowId xmlns="" xmlns:a16="http://schemas.microsoft.com/office/drawing/2014/main" val="10002"/>
                  </a:ext>
                </a:extLst>
              </a:tr>
              <a:tr h="603815">
                <a:tc>
                  <a:txBody>
                    <a:bodyPr/>
                    <a:lstStyle/>
                    <a:p>
                      <a:pPr algn="ctr"/>
                      <a:r>
                        <a:rPr lang="en-IN" sz="1800" b="1" dirty="0"/>
                        <a:t>Year of Establishment</a:t>
                      </a:r>
                      <a:endParaRPr lang="en-US" sz="1800" b="1" dirty="0"/>
                    </a:p>
                  </a:txBody>
                  <a:tcPr/>
                </a:tc>
                <a:tc>
                  <a:txBody>
                    <a:bodyPr/>
                    <a:lstStyle/>
                    <a:p>
                      <a:pPr algn="ctr"/>
                      <a:r>
                        <a:rPr lang="en-IN" sz="1800" b="1" dirty="0"/>
                        <a:t> UG – 2012</a:t>
                      </a:r>
                    </a:p>
                    <a:p>
                      <a:pPr algn="ctr"/>
                      <a:r>
                        <a:rPr lang="en-IN" sz="1800" b="1" dirty="0"/>
                        <a:t> PG -  2020</a:t>
                      </a:r>
                      <a:r>
                        <a:rPr lang="en-IN" sz="1800" b="1" baseline="0" dirty="0"/>
                        <a:t> </a:t>
                      </a:r>
                      <a:endParaRPr lang="en-US" sz="1800" b="1" dirty="0"/>
                    </a:p>
                  </a:txBody>
                  <a:tcPr/>
                </a:tc>
                <a:extLst>
                  <a:ext uri="{0D108BD9-81ED-4DB2-BD59-A6C34878D82A}">
                    <a16:rowId xmlns="" xmlns:a16="http://schemas.microsoft.com/office/drawing/2014/main" val="10003"/>
                  </a:ext>
                </a:extLst>
              </a:tr>
              <a:tr h="563796">
                <a:tc>
                  <a:txBody>
                    <a:bodyPr/>
                    <a:lstStyle/>
                    <a:p>
                      <a:pPr algn="ctr"/>
                      <a:r>
                        <a:rPr lang="en-IN" sz="1800" b="1" dirty="0"/>
                        <a:t>Number of</a:t>
                      </a:r>
                      <a:r>
                        <a:rPr lang="en-IN" sz="1800" b="1" baseline="0" dirty="0"/>
                        <a:t> F</a:t>
                      </a:r>
                      <a:r>
                        <a:rPr lang="en-IN" sz="1800" b="1" dirty="0"/>
                        <a:t>aculties  Setup</a:t>
                      </a:r>
                    </a:p>
                    <a:p>
                      <a:pPr algn="ctr"/>
                      <a:r>
                        <a:rPr lang="en-IN" sz="1800" b="1" dirty="0"/>
                        <a:t>Number</a:t>
                      </a:r>
                      <a:r>
                        <a:rPr lang="en-IN" sz="1800" b="1" baseline="0" dirty="0"/>
                        <a:t> of faculties posted</a:t>
                      </a:r>
                    </a:p>
                    <a:p>
                      <a:pPr algn="ctr"/>
                      <a:r>
                        <a:rPr lang="en-IN" sz="1800" b="1" baseline="0" dirty="0"/>
                        <a:t>Number of Post Vacant ( Fill- up by GL)</a:t>
                      </a:r>
                      <a:endParaRPr lang="en-US" sz="1800" b="1" dirty="0"/>
                    </a:p>
                  </a:txBody>
                  <a:tcPr/>
                </a:tc>
                <a:tc>
                  <a:txBody>
                    <a:bodyPr/>
                    <a:lstStyle/>
                    <a:p>
                      <a:pPr algn="ctr"/>
                      <a:r>
                        <a:rPr lang="en-IN" sz="1800" b="1" dirty="0"/>
                        <a:t> 02</a:t>
                      </a:r>
                    </a:p>
                    <a:p>
                      <a:pPr algn="ctr"/>
                      <a:r>
                        <a:rPr lang="en-IN" sz="1800" b="1" dirty="0"/>
                        <a:t>01</a:t>
                      </a:r>
                    </a:p>
                    <a:p>
                      <a:pPr algn="ctr"/>
                      <a:r>
                        <a:rPr lang="en-IN" sz="1800" b="1" dirty="0"/>
                        <a:t>01 </a:t>
                      </a:r>
                      <a:endParaRPr lang="en-US" sz="1800" b="1" dirty="0"/>
                    </a:p>
                  </a:txBody>
                  <a:tcPr/>
                </a:tc>
                <a:extLst>
                  <a:ext uri="{0D108BD9-81ED-4DB2-BD59-A6C34878D82A}">
                    <a16:rowId xmlns="" xmlns:a16="http://schemas.microsoft.com/office/drawing/2014/main" val="10004"/>
                  </a:ext>
                </a:extLst>
              </a:tr>
              <a:tr h="563796">
                <a:tc>
                  <a:txBody>
                    <a:bodyPr/>
                    <a:lstStyle/>
                    <a:p>
                      <a:pPr algn="ctr"/>
                      <a:r>
                        <a:rPr lang="en-IN" sz="1800" b="1" dirty="0"/>
                        <a:t>Intake</a:t>
                      </a:r>
                      <a:endParaRPr lang="en-US" sz="1800" b="1" dirty="0"/>
                    </a:p>
                  </a:txBody>
                  <a:tcPr/>
                </a:tc>
                <a:tc>
                  <a:txBody>
                    <a:bodyPr/>
                    <a:lstStyle/>
                    <a:p>
                      <a:pPr algn="ctr"/>
                      <a:r>
                        <a:rPr lang="en-IN" sz="1800" b="1" dirty="0"/>
                        <a:t>     B.COM.</a:t>
                      </a:r>
                      <a:r>
                        <a:rPr lang="en-IN" sz="1800" b="1" baseline="0" dirty="0"/>
                        <a:t> 60 </a:t>
                      </a:r>
                    </a:p>
                    <a:p>
                      <a:pPr algn="ctr"/>
                      <a:r>
                        <a:rPr lang="en-IN" sz="1800" b="1" baseline="0" dirty="0"/>
                        <a:t>   M.COM 20</a:t>
                      </a:r>
                      <a:endParaRPr lang="en-US" sz="1800" b="1" dirty="0"/>
                    </a:p>
                  </a:txBody>
                  <a:tcPr/>
                </a:tc>
                <a:extLst>
                  <a:ext uri="{0D108BD9-81ED-4DB2-BD59-A6C34878D82A}">
                    <a16:rowId xmlns="" xmlns:a16="http://schemas.microsoft.com/office/drawing/2014/main" val="10005"/>
                  </a:ext>
                </a:extLst>
              </a:tr>
              <a:tr h="603815">
                <a:tc>
                  <a:txBody>
                    <a:bodyPr/>
                    <a:lstStyle/>
                    <a:p>
                      <a:pPr algn="ctr"/>
                      <a:r>
                        <a:rPr lang="en-IN" sz="1800" b="1" dirty="0"/>
                        <a:t>Number</a:t>
                      </a:r>
                      <a:r>
                        <a:rPr lang="en-IN" sz="1800" b="1" baseline="0" dirty="0"/>
                        <a:t> of  rooms  with IT facilities</a:t>
                      </a:r>
                      <a:endParaRPr lang="en-US" sz="1800" b="1" dirty="0"/>
                    </a:p>
                  </a:txBody>
                  <a:tcPr/>
                </a:tc>
                <a:tc>
                  <a:txBody>
                    <a:bodyPr/>
                    <a:lstStyle/>
                    <a:p>
                      <a:pPr algn="ctr"/>
                      <a:r>
                        <a:rPr lang="en-IN" sz="1800" b="1" dirty="0"/>
                        <a:t>01</a:t>
                      </a:r>
                      <a:endParaRPr lang="en-US" sz="1800" b="1" dirty="0"/>
                    </a:p>
                  </a:txBody>
                  <a:tcPr/>
                </a:tc>
                <a:extLst>
                  <a:ext uri="{0D108BD9-81ED-4DB2-BD59-A6C34878D82A}">
                    <a16:rowId xmlns="" xmlns:a16="http://schemas.microsoft.com/office/drawing/2014/main" val="10006"/>
                  </a:ext>
                </a:extLst>
              </a:tr>
              <a:tr h="603815">
                <a:tc>
                  <a:txBody>
                    <a:bodyPr/>
                    <a:lstStyle/>
                    <a:p>
                      <a:pPr algn="ctr"/>
                      <a:r>
                        <a:rPr lang="en-IN" sz="1800" b="1" dirty="0"/>
                        <a:t>Numbers of Books</a:t>
                      </a:r>
                      <a:r>
                        <a:rPr lang="en-IN" sz="1800" b="1" baseline="0" dirty="0"/>
                        <a:t> in Departmental Library</a:t>
                      </a:r>
                      <a:endParaRPr lang="en-US" sz="1800" b="1" dirty="0"/>
                    </a:p>
                  </a:txBody>
                  <a:tcPr/>
                </a:tc>
                <a:tc>
                  <a:txBody>
                    <a:bodyPr/>
                    <a:lstStyle/>
                    <a:p>
                      <a:pPr algn="ctr"/>
                      <a:r>
                        <a:rPr lang="en-IN" sz="1800" b="1" dirty="0"/>
                        <a:t>74</a:t>
                      </a:r>
                    </a:p>
                    <a:p>
                      <a:pPr algn="ctr"/>
                      <a:r>
                        <a:rPr lang="en-IN" sz="1800" b="1" dirty="0"/>
                        <a:t>Including</a:t>
                      </a:r>
                      <a:r>
                        <a:rPr lang="en-IN" sz="1800" b="1" baseline="0" dirty="0"/>
                        <a:t> Professional and NET ,SET Books </a:t>
                      </a:r>
                      <a:endParaRPr lang="en-US" sz="1800" b="1" dirty="0"/>
                    </a:p>
                  </a:txBody>
                  <a:tcPr/>
                </a:tc>
                <a:extLst>
                  <a:ext uri="{0D108BD9-81ED-4DB2-BD59-A6C34878D82A}">
                    <a16:rowId xmlns="" xmlns:a16="http://schemas.microsoft.com/office/drawing/2014/main" val="10007"/>
                  </a:ext>
                </a:extLst>
              </a:tr>
            </a:tbl>
          </a:graphicData>
        </a:graphic>
      </p:graphicFrame>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0"/>
            <a:ext cx="7772400" cy="1143000"/>
          </a:xfrm>
        </p:spPr>
        <p:txBody>
          <a:bodyPr>
            <a:normAutofit fontScale="90000"/>
          </a:bodyPr>
          <a:lstStyle/>
          <a:p>
            <a:r>
              <a:rPr lang="en-IN" dirty="0">
                <a:solidFill>
                  <a:schemeClr val="accent1">
                    <a:lumMod val="75000"/>
                  </a:schemeClr>
                </a:solidFill>
              </a:rPr>
              <a:t> </a:t>
            </a:r>
            <a:r>
              <a:rPr lang="en-IN" sz="3600" b="1" dirty="0">
                <a:solidFill>
                  <a:srgbClr val="FF0000"/>
                </a:solidFill>
              </a:rPr>
              <a:t>VISION AND MISSION OF DEPARTMENT</a:t>
            </a:r>
          </a:p>
        </p:txBody>
      </p:sp>
      <p:sp>
        <p:nvSpPr>
          <p:cNvPr id="3" name="Content Placeholder 2"/>
          <p:cNvSpPr>
            <a:spLocks noGrp="1"/>
          </p:cNvSpPr>
          <p:nvPr>
            <p:ph sz="quarter" idx="1"/>
          </p:nvPr>
        </p:nvSpPr>
        <p:spPr/>
        <p:txBody>
          <a:bodyPr>
            <a:normAutofit fontScale="77500" lnSpcReduction="20000"/>
          </a:bodyPr>
          <a:lstStyle/>
          <a:p>
            <a:pPr algn="just">
              <a:spcBef>
                <a:spcPts val="600"/>
              </a:spcBef>
              <a:buNone/>
            </a:pPr>
            <a:r>
              <a:rPr lang="en-IN" sz="4800" dirty="0">
                <a:solidFill>
                  <a:srgbClr val="000000"/>
                </a:solidFill>
              </a:rPr>
              <a:t>                         </a:t>
            </a:r>
            <a:r>
              <a:rPr lang="en-IN" sz="4800" u="sng" dirty="0">
                <a:solidFill>
                  <a:schemeClr val="accent1">
                    <a:lumMod val="75000"/>
                  </a:schemeClr>
                </a:solidFill>
              </a:rPr>
              <a:t>VISSION</a:t>
            </a:r>
            <a:r>
              <a:rPr lang="en-IN" sz="4800" dirty="0">
                <a:solidFill>
                  <a:schemeClr val="accent1">
                    <a:lumMod val="75000"/>
                  </a:schemeClr>
                </a:solidFill>
              </a:rPr>
              <a:t> </a:t>
            </a:r>
          </a:p>
          <a:p>
            <a:pPr algn="just">
              <a:spcBef>
                <a:spcPts val="600"/>
              </a:spcBef>
              <a:buNone/>
            </a:pPr>
            <a:r>
              <a:rPr lang="en-IN" sz="2800" b="1" dirty="0">
                <a:solidFill>
                  <a:srgbClr val="000000"/>
                </a:solidFill>
              </a:rPr>
              <a:t>“The Department of Commerce Seeks to Provide Students with Learning Capabilities and Approaches to Face Global Challenges in National and International Market to Meet Requirement of Sustainable Development of National and International Community.”  </a:t>
            </a:r>
          </a:p>
          <a:p>
            <a:pPr algn="just">
              <a:spcBef>
                <a:spcPts val="600"/>
              </a:spcBef>
              <a:buNone/>
            </a:pPr>
            <a:r>
              <a:rPr lang="en-IN" sz="2800" b="1" dirty="0">
                <a:solidFill>
                  <a:srgbClr val="000000"/>
                </a:solidFill>
              </a:rPr>
              <a:t> </a:t>
            </a:r>
            <a:endParaRPr lang="en-IN" sz="2800" b="1" dirty="0"/>
          </a:p>
          <a:p>
            <a:pPr algn="just">
              <a:buNone/>
            </a:pPr>
            <a:r>
              <a:rPr lang="en-IN" sz="4800" dirty="0">
                <a:solidFill>
                  <a:schemeClr val="accent1">
                    <a:lumMod val="75000"/>
                  </a:schemeClr>
                </a:solidFill>
              </a:rPr>
              <a:t>                         </a:t>
            </a:r>
            <a:r>
              <a:rPr lang="en-IN" sz="4800" u="sng" dirty="0">
                <a:solidFill>
                  <a:schemeClr val="accent1">
                    <a:lumMod val="75000"/>
                  </a:schemeClr>
                </a:solidFill>
              </a:rPr>
              <a:t>MISSION</a:t>
            </a:r>
            <a:endParaRPr lang="en-IN" sz="2800" b="1" u="sng" dirty="0">
              <a:solidFill>
                <a:schemeClr val="accent1">
                  <a:lumMod val="75000"/>
                </a:schemeClr>
              </a:solidFill>
            </a:endParaRPr>
          </a:p>
          <a:p>
            <a:pPr algn="just">
              <a:buNone/>
            </a:pPr>
            <a:r>
              <a:rPr lang="en-IN" sz="2800" b="1" dirty="0">
                <a:solidFill>
                  <a:schemeClr val="tx1">
                    <a:lumMod val="95000"/>
                    <a:lumOff val="5000"/>
                  </a:schemeClr>
                </a:solidFill>
              </a:rPr>
              <a:t>“To Transform Education to Students in Manner to Achieve Complexity of  Job Market with the Integration of Technologies in Field of Financial, E- Commerce, Human Resources to Provide Value Based Products and Services to Society.”</a:t>
            </a:r>
            <a:endParaRPr lang="en-IN"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1828"/>
            <a:ext cx="8229600" cy="654032"/>
          </a:xfrm>
        </p:spPr>
        <p:txBody>
          <a:bodyPr>
            <a:normAutofit fontScale="90000"/>
          </a:bodyPr>
          <a:lstStyle/>
          <a:p>
            <a:r>
              <a:rPr lang="en-IN" b="1" dirty="0">
                <a:solidFill>
                  <a:schemeClr val="accent1">
                    <a:lumMod val="75000"/>
                  </a:schemeClr>
                </a:solidFill>
              </a:rPr>
              <a:t>                         Core Values</a:t>
            </a:r>
            <a:endParaRPr lang="en-US" b="1" dirty="0">
              <a:solidFill>
                <a:schemeClr val="accent1">
                  <a:lumMod val="75000"/>
                </a:schemeClr>
              </a:solidFill>
            </a:endParaRPr>
          </a:p>
        </p:txBody>
      </p:sp>
      <p:sp>
        <p:nvSpPr>
          <p:cNvPr id="3" name="Content Placeholder 2"/>
          <p:cNvSpPr>
            <a:spLocks noGrp="1"/>
          </p:cNvSpPr>
          <p:nvPr>
            <p:ph idx="1"/>
          </p:nvPr>
        </p:nvSpPr>
        <p:spPr>
          <a:xfrm>
            <a:off x="457200" y="1643050"/>
            <a:ext cx="7758138" cy="4286280"/>
          </a:xfrm>
        </p:spPr>
        <p:txBody>
          <a:bodyPr>
            <a:normAutofit fontScale="92500" lnSpcReduction="10000"/>
          </a:bodyPr>
          <a:lstStyle/>
          <a:p>
            <a:pPr algn="just">
              <a:spcBef>
                <a:spcPts val="1200"/>
              </a:spcBef>
              <a:spcAft>
                <a:spcPts val="600"/>
              </a:spcAft>
              <a:buFont typeface="Wingdings" pitchFamily="2" charset="2"/>
              <a:buChar char="§"/>
            </a:pPr>
            <a:r>
              <a:rPr lang="en-IN" sz="2000" b="1" dirty="0">
                <a:solidFill>
                  <a:srgbClr val="000000"/>
                </a:solidFill>
              </a:rPr>
              <a:t>To provide efficient knowledge channel for transformation of  core ideas in subject.</a:t>
            </a:r>
          </a:p>
          <a:p>
            <a:pPr algn="just">
              <a:spcBef>
                <a:spcPts val="1200"/>
              </a:spcBef>
              <a:spcAft>
                <a:spcPts val="600"/>
              </a:spcAft>
              <a:buFont typeface="Wingdings" pitchFamily="2" charset="2"/>
              <a:buChar char="§"/>
            </a:pPr>
            <a:r>
              <a:rPr lang="en-IN" sz="2000" b="1" dirty="0">
                <a:solidFill>
                  <a:srgbClr val="000000"/>
                </a:solidFill>
              </a:rPr>
              <a:t>To provide an updated knowledge resources for complicated commercial , economical and  legal requirement regarding field of business and profession.</a:t>
            </a:r>
          </a:p>
          <a:p>
            <a:pPr algn="just">
              <a:spcBef>
                <a:spcPts val="1200"/>
              </a:spcBef>
              <a:spcAft>
                <a:spcPts val="600"/>
              </a:spcAft>
              <a:buFont typeface="Wingdings" pitchFamily="2" charset="2"/>
              <a:buChar char="§"/>
            </a:pPr>
            <a:r>
              <a:rPr lang="en-IN" sz="2000" b="1" dirty="0">
                <a:solidFill>
                  <a:srgbClr val="000000"/>
                </a:solidFill>
              </a:rPr>
              <a:t>To provide valuable, subjective , market oriented ideas and its linkage with society.</a:t>
            </a:r>
          </a:p>
          <a:p>
            <a:pPr algn="just">
              <a:spcBef>
                <a:spcPts val="1200"/>
              </a:spcBef>
              <a:spcAft>
                <a:spcPts val="600"/>
              </a:spcAft>
              <a:buFont typeface="Wingdings" pitchFamily="2" charset="2"/>
              <a:buChar char="§"/>
            </a:pPr>
            <a:r>
              <a:rPr lang="en-IN" sz="2000" b="1" dirty="0">
                <a:solidFill>
                  <a:srgbClr val="000000"/>
                </a:solidFill>
              </a:rPr>
              <a:t> To transforms  financial reporting framework and stranded   for understanding requirement of financial statement presentation and disclosure .</a:t>
            </a:r>
          </a:p>
          <a:p>
            <a:pPr algn="just">
              <a:spcBef>
                <a:spcPts val="1200"/>
              </a:spcBef>
              <a:spcAft>
                <a:spcPts val="600"/>
              </a:spcAft>
              <a:buFont typeface="Wingdings" pitchFamily="2" charset="2"/>
              <a:buChar char="§"/>
            </a:pPr>
            <a:r>
              <a:rPr lang="en-IN" sz="2000" b="1" dirty="0">
                <a:solidFill>
                  <a:srgbClr val="000000"/>
                </a:solidFill>
              </a:rPr>
              <a:t>To provide knowledge for updated ,subject oriented, technical complexity related matters  in subjective manner. </a:t>
            </a:r>
            <a:endParaRPr lang="en-US" sz="2000" b="1" dirty="0">
              <a:solidFill>
                <a:srgbClr val="000000"/>
              </a:solidFill>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14"/>
            <a:ext cx="8229600" cy="654032"/>
          </a:xfrm>
        </p:spPr>
        <p:txBody>
          <a:bodyPr>
            <a:normAutofit fontScale="90000"/>
          </a:bodyPr>
          <a:lstStyle/>
          <a:p>
            <a:r>
              <a:rPr lang="en-IN" dirty="0"/>
              <a:t>         </a:t>
            </a:r>
            <a:r>
              <a:rPr lang="en-IN" b="1" dirty="0">
                <a:solidFill>
                  <a:schemeClr val="accent1">
                    <a:lumMod val="75000"/>
                  </a:schemeClr>
                </a:solidFill>
              </a:rPr>
              <a:t>Courses Offered by Department</a:t>
            </a:r>
            <a:endParaRPr lang="en-US" b="1" dirty="0">
              <a:solidFill>
                <a:schemeClr val="accent1">
                  <a:lumMod val="75000"/>
                </a:schemeClr>
              </a:solidFill>
            </a:endParaRPr>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549451125"/>
              </p:ext>
            </p:extLst>
          </p:nvPr>
        </p:nvGraphicFramePr>
        <p:xfrm>
          <a:off x="285721" y="714356"/>
          <a:ext cx="8429684" cy="5929354"/>
        </p:xfrm>
        <a:graphic>
          <a:graphicData uri="http://schemas.openxmlformats.org/drawingml/2006/table">
            <a:tbl>
              <a:tblPr firstRow="1" bandRow="1">
                <a:tableStyleId>{5C22544A-7EE6-4342-B048-85BDC9FD1C3A}</a:tableStyleId>
              </a:tblPr>
              <a:tblGrid>
                <a:gridCol w="2414071">
                  <a:extLst>
                    <a:ext uri="{9D8B030D-6E8A-4147-A177-3AD203B41FA5}">
                      <a16:colId xmlns="" xmlns:a16="http://schemas.microsoft.com/office/drawing/2014/main" val="20000"/>
                    </a:ext>
                  </a:extLst>
                </a:gridCol>
                <a:gridCol w="3528392">
                  <a:extLst>
                    <a:ext uri="{9D8B030D-6E8A-4147-A177-3AD203B41FA5}">
                      <a16:colId xmlns="" xmlns:a16="http://schemas.microsoft.com/office/drawing/2014/main" val="20001"/>
                    </a:ext>
                  </a:extLst>
                </a:gridCol>
                <a:gridCol w="2487221">
                  <a:extLst>
                    <a:ext uri="{9D8B030D-6E8A-4147-A177-3AD203B41FA5}">
                      <a16:colId xmlns="" xmlns:a16="http://schemas.microsoft.com/office/drawing/2014/main" val="20002"/>
                    </a:ext>
                  </a:extLst>
                </a:gridCol>
              </a:tblGrid>
              <a:tr h="1167903">
                <a:tc>
                  <a:txBody>
                    <a:bodyPr/>
                    <a:lstStyle/>
                    <a:p>
                      <a:pPr algn="l"/>
                      <a:r>
                        <a:rPr lang="en-IN" sz="2400" b="1" dirty="0"/>
                        <a:t>Name of Course Offered </a:t>
                      </a:r>
                      <a:endParaRPr lang="en-US" sz="2400" b="1" dirty="0"/>
                    </a:p>
                  </a:txBody>
                  <a:tcPr/>
                </a:tc>
                <a:tc>
                  <a:txBody>
                    <a:bodyPr/>
                    <a:lstStyle/>
                    <a:p>
                      <a:pPr algn="l"/>
                      <a:r>
                        <a:rPr lang="en-IN" sz="2400" b="1" dirty="0"/>
                        <a:t>Course Operated and  Steam of Courses</a:t>
                      </a:r>
                      <a:endParaRPr lang="en-US" sz="2400" b="1" dirty="0"/>
                    </a:p>
                  </a:txBody>
                  <a:tcPr/>
                </a:tc>
                <a:tc>
                  <a:txBody>
                    <a:bodyPr/>
                    <a:lstStyle/>
                    <a:p>
                      <a:pPr algn="l"/>
                      <a:r>
                        <a:rPr lang="en-IN" sz="2400" b="1" dirty="0"/>
                        <a:t>Credit System</a:t>
                      </a:r>
                      <a:endParaRPr lang="en-US" sz="2400" b="1" dirty="0"/>
                    </a:p>
                  </a:txBody>
                  <a:tcPr/>
                </a:tc>
                <a:extLst>
                  <a:ext uri="{0D108BD9-81ED-4DB2-BD59-A6C34878D82A}">
                    <a16:rowId xmlns="" xmlns:a16="http://schemas.microsoft.com/office/drawing/2014/main" val="10000"/>
                  </a:ext>
                </a:extLst>
              </a:tr>
              <a:tr h="2245967">
                <a:tc>
                  <a:txBody>
                    <a:bodyPr/>
                    <a:lstStyle/>
                    <a:p>
                      <a:pPr algn="ctr"/>
                      <a:r>
                        <a:rPr lang="en-IN" sz="3200" dirty="0"/>
                        <a:t>UG</a:t>
                      </a:r>
                      <a:endParaRPr lang="en-US" sz="3200" b="1" dirty="0"/>
                    </a:p>
                  </a:txBody>
                  <a:tcPr/>
                </a:tc>
                <a:tc>
                  <a:txBody>
                    <a:bodyPr/>
                    <a:lstStyle/>
                    <a:p>
                      <a:pPr algn="l">
                        <a:buFont typeface="Wingdings" pitchFamily="2" charset="2"/>
                        <a:buChar char="Ø"/>
                      </a:pPr>
                      <a:r>
                        <a:rPr lang="en-IN" sz="1800" b="1" dirty="0"/>
                        <a:t>B.COM.</a:t>
                      </a:r>
                    </a:p>
                    <a:p>
                      <a:pPr algn="l">
                        <a:buFont typeface="Wingdings" pitchFamily="2" charset="2"/>
                        <a:buChar char="Ø"/>
                      </a:pPr>
                      <a:r>
                        <a:rPr lang="en-IN" sz="1800" b="1" dirty="0"/>
                        <a:t>Accounting</a:t>
                      </a:r>
                    </a:p>
                    <a:p>
                      <a:pPr algn="l">
                        <a:buFont typeface="Wingdings" pitchFamily="2" charset="2"/>
                        <a:buChar char="Ø"/>
                      </a:pPr>
                      <a:r>
                        <a:rPr lang="en-IN" sz="1800" b="1" dirty="0"/>
                        <a:t>Management</a:t>
                      </a:r>
                    </a:p>
                    <a:p>
                      <a:pPr algn="l">
                        <a:buFont typeface="Wingdings" pitchFamily="2" charset="2"/>
                        <a:buChar char="Ø"/>
                      </a:pPr>
                      <a:r>
                        <a:rPr lang="en-IN" sz="1800" b="1" dirty="0"/>
                        <a:t>Economics</a:t>
                      </a:r>
                    </a:p>
                    <a:p>
                      <a:pPr algn="l">
                        <a:buFont typeface="Wingdings" pitchFamily="2" charset="2"/>
                        <a:buChar char="Ø"/>
                      </a:pPr>
                      <a:r>
                        <a:rPr lang="en-IN" sz="1800" b="1" dirty="0"/>
                        <a:t>Taxation</a:t>
                      </a:r>
                    </a:p>
                    <a:p>
                      <a:pPr algn="l">
                        <a:buFont typeface="Wingdings" pitchFamily="2" charset="2"/>
                        <a:buChar char="Ø"/>
                      </a:pPr>
                      <a:r>
                        <a:rPr lang="en-IN" sz="1800" b="1" dirty="0"/>
                        <a:t>Auditing</a:t>
                      </a:r>
                    </a:p>
                    <a:p>
                      <a:pPr algn="l">
                        <a:buFont typeface="Wingdings" pitchFamily="2" charset="2"/>
                        <a:buChar char="Ø"/>
                      </a:pPr>
                      <a:r>
                        <a:rPr lang="en-IN" sz="1800" b="1" dirty="0"/>
                        <a:t>Corporate and Economic Law</a:t>
                      </a:r>
                      <a:endParaRPr lang="en-US" sz="1800" b="1" dirty="0"/>
                    </a:p>
                  </a:txBody>
                  <a:tcPr/>
                </a:tc>
                <a:tc>
                  <a:txBody>
                    <a:bodyPr/>
                    <a:lstStyle/>
                    <a:p>
                      <a:pPr algn="ctr"/>
                      <a:r>
                        <a:rPr lang="en-IN" sz="3200" dirty="0"/>
                        <a:t>Annual</a:t>
                      </a:r>
                      <a:endParaRPr lang="en-US" sz="3200" b="1" dirty="0"/>
                    </a:p>
                  </a:txBody>
                  <a:tcPr/>
                </a:tc>
                <a:extLst>
                  <a:ext uri="{0D108BD9-81ED-4DB2-BD59-A6C34878D82A}">
                    <a16:rowId xmlns="" xmlns:a16="http://schemas.microsoft.com/office/drawing/2014/main" val="10001"/>
                  </a:ext>
                </a:extLst>
              </a:tr>
              <a:tr h="2515484">
                <a:tc>
                  <a:txBody>
                    <a:bodyPr/>
                    <a:lstStyle/>
                    <a:p>
                      <a:pPr algn="ctr"/>
                      <a:r>
                        <a:rPr lang="en-IN" sz="3200" dirty="0"/>
                        <a:t>PG</a:t>
                      </a:r>
                      <a:endParaRPr lang="en-US" sz="3200" b="1" dirty="0"/>
                    </a:p>
                  </a:txBody>
                  <a:tcPr/>
                </a:tc>
                <a:tc>
                  <a:txBody>
                    <a:bodyPr/>
                    <a:lstStyle/>
                    <a:p>
                      <a:pPr algn="l">
                        <a:buFont typeface="Wingdings" pitchFamily="2" charset="2"/>
                        <a:buChar char="Ø"/>
                      </a:pPr>
                      <a:r>
                        <a:rPr lang="en-IN" sz="1800" b="1" dirty="0"/>
                        <a:t>M.COM.</a:t>
                      </a:r>
                    </a:p>
                    <a:p>
                      <a:pPr algn="l">
                        <a:buFont typeface="Wingdings" pitchFamily="2" charset="2"/>
                        <a:buChar char="Ø"/>
                      </a:pPr>
                      <a:r>
                        <a:rPr lang="en-IN" sz="1800" b="1" dirty="0"/>
                        <a:t>Specialised</a:t>
                      </a:r>
                      <a:r>
                        <a:rPr lang="en-IN" sz="1800" b="1" baseline="0" dirty="0"/>
                        <a:t> Accounting</a:t>
                      </a:r>
                      <a:endParaRPr lang="en-IN" sz="1800" b="1" dirty="0"/>
                    </a:p>
                    <a:p>
                      <a:pPr algn="l">
                        <a:buFont typeface="Wingdings" pitchFamily="2" charset="2"/>
                        <a:buChar char="Ø"/>
                      </a:pPr>
                      <a:r>
                        <a:rPr lang="en-IN" sz="1800" b="1" dirty="0"/>
                        <a:t>Financial Management</a:t>
                      </a:r>
                      <a:r>
                        <a:rPr lang="en-IN" sz="1800" b="1" baseline="0" dirty="0"/>
                        <a:t> </a:t>
                      </a:r>
                      <a:endParaRPr lang="en-IN" sz="1800" b="1" dirty="0"/>
                    </a:p>
                    <a:p>
                      <a:pPr algn="l">
                        <a:buFont typeface="Wingdings" pitchFamily="2" charset="2"/>
                        <a:buChar char="Ø"/>
                      </a:pPr>
                      <a:r>
                        <a:rPr lang="en-IN" sz="1800" b="1" dirty="0"/>
                        <a:t>Economic</a:t>
                      </a:r>
                      <a:r>
                        <a:rPr lang="en-IN" sz="1800" b="1" baseline="0" dirty="0"/>
                        <a:t> and Corporate     Law</a:t>
                      </a:r>
                      <a:endParaRPr lang="en-IN" sz="1800" b="1" dirty="0"/>
                    </a:p>
                    <a:p>
                      <a:pPr algn="l">
                        <a:buFont typeface="Wingdings" pitchFamily="2" charset="2"/>
                        <a:buChar char="Ø"/>
                      </a:pPr>
                      <a:r>
                        <a:rPr lang="en-IN" sz="1800" b="1" dirty="0"/>
                        <a:t>Tax</a:t>
                      </a:r>
                      <a:r>
                        <a:rPr lang="en-IN" sz="1800" b="1" baseline="0" dirty="0"/>
                        <a:t> Planning and Management</a:t>
                      </a:r>
                      <a:endParaRPr lang="en-IN" sz="1800" b="1" dirty="0"/>
                    </a:p>
                    <a:p>
                      <a:pPr algn="l">
                        <a:buFont typeface="Wingdings" pitchFamily="2" charset="2"/>
                        <a:buChar char="Ø"/>
                      </a:pPr>
                      <a:r>
                        <a:rPr lang="en-IN" sz="1800" b="1" dirty="0"/>
                        <a:t>Financial Management</a:t>
                      </a:r>
                    </a:p>
                    <a:p>
                      <a:pPr algn="l">
                        <a:buFont typeface="Wingdings" pitchFamily="2" charset="2"/>
                        <a:buChar char="Ø"/>
                      </a:pPr>
                      <a:endParaRPr lang="en-US" sz="1800" b="1" dirty="0"/>
                    </a:p>
                  </a:txBody>
                  <a:tcPr/>
                </a:tc>
                <a:tc>
                  <a:txBody>
                    <a:bodyPr/>
                    <a:lstStyle/>
                    <a:p>
                      <a:pPr algn="ctr"/>
                      <a:r>
                        <a:rPr lang="en-IN" sz="3200" dirty="0"/>
                        <a:t>Semester</a:t>
                      </a:r>
                      <a:endParaRPr lang="en-US" sz="3200" b="1" dirty="0"/>
                    </a:p>
                  </a:txBody>
                  <a:tcPr/>
                </a:tc>
                <a:extLst>
                  <a:ext uri="{0D108BD9-81ED-4DB2-BD59-A6C34878D82A}">
                    <a16:rowId xmlns="" xmlns:a16="http://schemas.microsoft.com/office/drawing/2014/main" val="10002"/>
                  </a:ext>
                </a:extLst>
              </a:tr>
            </a:tbl>
          </a:graphicData>
        </a:graphic>
      </p:graphicFrame>
    </p:spTree>
  </p:cSld>
  <p:clrMapOvr>
    <a:masterClrMapping/>
  </p:clrMapOvr>
  <p:transition>
    <p:pull dir="l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994122"/>
          </a:xfrm>
        </p:spPr>
        <p:txBody>
          <a:bodyPr>
            <a:normAutofit/>
          </a:bodyPr>
          <a:lstStyle/>
          <a:p>
            <a:pPr algn="ctr"/>
            <a:r>
              <a:rPr lang="en-IN" sz="2800" dirty="0">
                <a:solidFill>
                  <a:srgbClr val="FF0000"/>
                </a:solidFill>
              </a:rPr>
              <a:t>   </a:t>
            </a:r>
            <a:r>
              <a:rPr lang="en-IN" sz="2800" b="1" dirty="0">
                <a:solidFill>
                  <a:srgbClr val="FF0000"/>
                </a:solidFill>
                <a:latin typeface="Arial" panose="020B0604020202020204" pitchFamily="34" charset="0"/>
                <a:cs typeface="Arial" panose="020B0604020202020204" pitchFamily="34" charset="0"/>
              </a:rPr>
              <a:t>The Best Practices of Department</a:t>
            </a:r>
            <a:endParaRPr lang="en-US" sz="2800" b="1"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sz="quarter" idx="1"/>
          </p:nvPr>
        </p:nvSpPr>
        <p:spPr>
          <a:xfrm>
            <a:off x="914400" y="1510862"/>
            <a:ext cx="7772400" cy="4572000"/>
          </a:xfrm>
        </p:spPr>
        <p:txBody>
          <a:bodyPr>
            <a:normAutofit fontScale="92500" lnSpcReduction="20000"/>
          </a:bodyPr>
          <a:lstStyle/>
          <a:p>
            <a:pPr lvl="1">
              <a:buFont typeface="Wingdings" pitchFamily="2" charset="2"/>
              <a:buChar char="Ø"/>
            </a:pPr>
            <a:r>
              <a:rPr lang="en-IN" sz="2600" b="1" dirty="0">
                <a:latin typeface="Arial Black" pitchFamily="34" charset="0"/>
              </a:rPr>
              <a:t>Distribution of Sample Books to Students.</a:t>
            </a:r>
          </a:p>
          <a:p>
            <a:pPr lvl="1">
              <a:buFont typeface="Wingdings" pitchFamily="2" charset="2"/>
              <a:buChar char="Ø"/>
            </a:pPr>
            <a:r>
              <a:rPr lang="en-IN" sz="2600" b="1" dirty="0">
                <a:latin typeface="Arial Black" pitchFamily="34" charset="0"/>
              </a:rPr>
              <a:t>Free Access of Departmental Professional Books to Students.</a:t>
            </a:r>
          </a:p>
          <a:p>
            <a:pPr lvl="1">
              <a:buFont typeface="Wingdings" pitchFamily="2" charset="2"/>
              <a:buChar char="Ø"/>
            </a:pPr>
            <a:r>
              <a:rPr lang="en-IN" sz="2600" b="1" dirty="0">
                <a:latin typeface="Arial Black" pitchFamily="34" charset="0"/>
              </a:rPr>
              <a:t>Facilitation to College Staff Members for Compliance of Direct Tax Related Matters.</a:t>
            </a:r>
          </a:p>
          <a:p>
            <a:pPr lvl="1">
              <a:buFont typeface="Wingdings" pitchFamily="2" charset="2"/>
              <a:buChar char="Ø"/>
            </a:pPr>
            <a:r>
              <a:rPr lang="en-IN" sz="2600" b="1" dirty="0">
                <a:latin typeface="Arial Black" pitchFamily="34" charset="0"/>
              </a:rPr>
              <a:t>Organization of Various Workshop and Seminar in Recent Industry Oriented Matters.</a:t>
            </a:r>
          </a:p>
          <a:p>
            <a:pPr lvl="1">
              <a:buFont typeface="Wingdings" pitchFamily="2" charset="2"/>
              <a:buChar char="Ø"/>
            </a:pPr>
            <a:r>
              <a:rPr lang="en-IN" sz="2600" b="1" dirty="0">
                <a:latin typeface="Arial Black" pitchFamily="34" charset="0"/>
              </a:rPr>
              <a:t>Career Counselling  by Eminent Professionals.</a:t>
            </a:r>
          </a:p>
          <a:p>
            <a:pPr lvl="1">
              <a:buFont typeface="Wingdings" pitchFamily="2" charset="2"/>
              <a:buChar char="Ø"/>
            </a:pPr>
            <a:r>
              <a:rPr lang="en-IN" sz="2600" b="1" dirty="0">
                <a:latin typeface="Arial Black" pitchFamily="34" charset="0"/>
              </a:rPr>
              <a:t>Group Presentation by Students in ICT Oriented Class Facilities. </a:t>
            </a:r>
          </a:p>
          <a:p>
            <a:pPr lvl="1">
              <a:buFont typeface="Wingdings" pitchFamily="2" charset="2"/>
              <a:buChar char="Ø"/>
            </a:pPr>
            <a:endParaRPr lang="en-IN" sz="2200" dirty="0">
              <a:latin typeface="Arial Black"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14"/>
            <a:ext cx="8229600" cy="725470"/>
          </a:xfrm>
        </p:spPr>
        <p:txBody>
          <a:bodyPr>
            <a:normAutofit fontScale="90000"/>
          </a:bodyPr>
          <a:lstStyle/>
          <a:p>
            <a:r>
              <a:rPr lang="en-IN" b="1" dirty="0">
                <a:solidFill>
                  <a:schemeClr val="accent1">
                    <a:lumMod val="75000"/>
                  </a:schemeClr>
                </a:solidFill>
              </a:rPr>
              <a:t>          The Profiles of Teaching Faculties</a:t>
            </a:r>
            <a:endParaRPr lang="en-US" b="1" dirty="0">
              <a:solidFill>
                <a:schemeClr val="accent1">
                  <a:lumMod val="75000"/>
                </a:schemeClr>
              </a:solidFill>
            </a:endParaRPr>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1233758184"/>
              </p:ext>
            </p:extLst>
          </p:nvPr>
        </p:nvGraphicFramePr>
        <p:xfrm>
          <a:off x="500034" y="928670"/>
          <a:ext cx="8358246" cy="5337814"/>
        </p:xfrm>
        <a:graphic>
          <a:graphicData uri="http://schemas.openxmlformats.org/drawingml/2006/table">
            <a:tbl>
              <a:tblPr firstRow="1" bandRow="1">
                <a:tableStyleId>{5C22544A-7EE6-4342-B048-85BDC9FD1C3A}</a:tableStyleId>
              </a:tblPr>
              <a:tblGrid>
                <a:gridCol w="1263654">
                  <a:extLst>
                    <a:ext uri="{9D8B030D-6E8A-4147-A177-3AD203B41FA5}">
                      <a16:colId xmlns="" xmlns:a16="http://schemas.microsoft.com/office/drawing/2014/main" val="20000"/>
                    </a:ext>
                  </a:extLst>
                </a:gridCol>
                <a:gridCol w="1440160">
                  <a:extLst>
                    <a:ext uri="{9D8B030D-6E8A-4147-A177-3AD203B41FA5}">
                      <a16:colId xmlns="" xmlns:a16="http://schemas.microsoft.com/office/drawing/2014/main" val="20001"/>
                    </a:ext>
                  </a:extLst>
                </a:gridCol>
                <a:gridCol w="2511160">
                  <a:extLst>
                    <a:ext uri="{9D8B030D-6E8A-4147-A177-3AD203B41FA5}">
                      <a16:colId xmlns="" xmlns:a16="http://schemas.microsoft.com/office/drawing/2014/main" val="20002"/>
                    </a:ext>
                  </a:extLst>
                </a:gridCol>
                <a:gridCol w="1714512">
                  <a:extLst>
                    <a:ext uri="{9D8B030D-6E8A-4147-A177-3AD203B41FA5}">
                      <a16:colId xmlns="" xmlns:a16="http://schemas.microsoft.com/office/drawing/2014/main" val="20003"/>
                    </a:ext>
                  </a:extLst>
                </a:gridCol>
                <a:gridCol w="1428760">
                  <a:extLst>
                    <a:ext uri="{9D8B030D-6E8A-4147-A177-3AD203B41FA5}">
                      <a16:colId xmlns="" xmlns:a16="http://schemas.microsoft.com/office/drawing/2014/main" val="20004"/>
                    </a:ext>
                  </a:extLst>
                </a:gridCol>
              </a:tblGrid>
              <a:tr h="911951">
                <a:tc>
                  <a:txBody>
                    <a:bodyPr/>
                    <a:lstStyle/>
                    <a:p>
                      <a:pPr algn="l"/>
                      <a:r>
                        <a:rPr lang="en-IN" sz="1800" dirty="0"/>
                        <a:t>Name</a:t>
                      </a:r>
                      <a:r>
                        <a:rPr lang="en-IN" sz="1800" baseline="0" dirty="0"/>
                        <a:t> of Faculties</a:t>
                      </a:r>
                      <a:endParaRPr lang="en-US" sz="1800" b="1" dirty="0"/>
                    </a:p>
                  </a:txBody>
                  <a:tcPr/>
                </a:tc>
                <a:tc>
                  <a:txBody>
                    <a:bodyPr/>
                    <a:lstStyle/>
                    <a:p>
                      <a:pPr algn="l"/>
                      <a:r>
                        <a:rPr lang="en-IN" sz="1800" dirty="0"/>
                        <a:t>Designation</a:t>
                      </a:r>
                      <a:endParaRPr lang="en-US" sz="1800" b="1" dirty="0"/>
                    </a:p>
                  </a:txBody>
                  <a:tcPr/>
                </a:tc>
                <a:tc>
                  <a:txBody>
                    <a:bodyPr/>
                    <a:lstStyle/>
                    <a:p>
                      <a:pPr algn="l"/>
                      <a:r>
                        <a:rPr lang="en-IN" sz="1800" dirty="0"/>
                        <a:t>Qualifications</a:t>
                      </a:r>
                      <a:endParaRPr lang="en-US" sz="1800" b="1" dirty="0"/>
                    </a:p>
                  </a:txBody>
                  <a:tcPr/>
                </a:tc>
                <a:tc>
                  <a:txBody>
                    <a:bodyPr/>
                    <a:lstStyle/>
                    <a:p>
                      <a:pPr algn="l"/>
                      <a:r>
                        <a:rPr lang="en-IN" sz="1800" dirty="0"/>
                        <a:t>Area of Specialization</a:t>
                      </a:r>
                      <a:endParaRPr lang="en-US" sz="1800" b="1" dirty="0"/>
                    </a:p>
                  </a:txBody>
                  <a:tcPr/>
                </a:tc>
                <a:tc>
                  <a:txBody>
                    <a:bodyPr/>
                    <a:lstStyle/>
                    <a:p>
                      <a:pPr algn="ctr"/>
                      <a:r>
                        <a:rPr lang="en-IN" sz="1800" dirty="0"/>
                        <a:t>Teaching  and industrial Experience </a:t>
                      </a:r>
                      <a:endParaRPr lang="en-US" sz="1800" b="1" dirty="0"/>
                    </a:p>
                  </a:txBody>
                  <a:tcPr/>
                </a:tc>
                <a:extLst>
                  <a:ext uri="{0D108BD9-81ED-4DB2-BD59-A6C34878D82A}">
                    <a16:rowId xmlns="" xmlns:a16="http://schemas.microsoft.com/office/drawing/2014/main" val="10000"/>
                  </a:ext>
                </a:extLst>
              </a:tr>
              <a:tr h="2482459">
                <a:tc>
                  <a:txBody>
                    <a:bodyPr/>
                    <a:lstStyle/>
                    <a:p>
                      <a:pPr algn="l"/>
                      <a:r>
                        <a:rPr lang="en-IN" b="1" dirty="0"/>
                        <a:t>DR.</a:t>
                      </a:r>
                      <a:r>
                        <a:rPr lang="en-IN" b="1" baseline="0" dirty="0"/>
                        <a:t> GAURAV SHARMA</a:t>
                      </a:r>
                      <a:endParaRPr lang="en-US" b="1" dirty="0"/>
                    </a:p>
                  </a:txBody>
                  <a:tcPr/>
                </a:tc>
                <a:tc>
                  <a:txBody>
                    <a:bodyPr/>
                    <a:lstStyle/>
                    <a:p>
                      <a:pPr algn="l"/>
                      <a:r>
                        <a:rPr lang="en-IN" b="1" dirty="0"/>
                        <a:t>Assistant Professor</a:t>
                      </a:r>
                      <a:endParaRPr lang="en-US" b="1" dirty="0"/>
                    </a:p>
                  </a:txBody>
                  <a:tcPr/>
                </a:tc>
                <a:tc>
                  <a:txBody>
                    <a:bodyPr/>
                    <a:lstStyle/>
                    <a:p>
                      <a:pPr algn="l">
                        <a:buFont typeface="Wingdings" pitchFamily="2" charset="2"/>
                        <a:buChar char="§"/>
                      </a:pPr>
                      <a:r>
                        <a:rPr lang="en-IN" b="1" dirty="0"/>
                        <a:t>M.COM.</a:t>
                      </a:r>
                    </a:p>
                    <a:p>
                      <a:pPr algn="l">
                        <a:buFont typeface="Wingdings" pitchFamily="2" charset="2"/>
                        <a:buChar char="§"/>
                      </a:pPr>
                      <a:r>
                        <a:rPr lang="en-IN" b="1" dirty="0"/>
                        <a:t>MA Economics</a:t>
                      </a:r>
                    </a:p>
                    <a:p>
                      <a:pPr algn="l">
                        <a:buFont typeface="Wingdings" pitchFamily="2" charset="2"/>
                        <a:buChar char="§"/>
                      </a:pPr>
                      <a:r>
                        <a:rPr lang="en-IN" b="1" dirty="0"/>
                        <a:t>Cost</a:t>
                      </a:r>
                      <a:r>
                        <a:rPr lang="en-IN" b="1" baseline="0" dirty="0"/>
                        <a:t> and Management  Accountant  CMA</a:t>
                      </a:r>
                      <a:endParaRPr lang="en-IN" b="1" dirty="0"/>
                    </a:p>
                    <a:p>
                      <a:pPr algn="l">
                        <a:buFont typeface="Wingdings" pitchFamily="2" charset="2"/>
                        <a:buChar char="§"/>
                      </a:pPr>
                      <a:r>
                        <a:rPr lang="en-IN" b="1" dirty="0"/>
                        <a:t>Company</a:t>
                      </a:r>
                      <a:r>
                        <a:rPr lang="en-IN" b="1" baseline="0" dirty="0"/>
                        <a:t> Secretary  CS</a:t>
                      </a:r>
                      <a:endParaRPr lang="en-IN" b="1" dirty="0"/>
                    </a:p>
                    <a:p>
                      <a:pPr algn="l">
                        <a:buFont typeface="Wingdings" pitchFamily="2" charset="2"/>
                        <a:buChar char="§"/>
                      </a:pPr>
                      <a:r>
                        <a:rPr lang="en-IN" b="1" dirty="0"/>
                        <a:t>NET (JRF)</a:t>
                      </a:r>
                    </a:p>
                    <a:p>
                      <a:pPr algn="l">
                        <a:buFont typeface="Wingdings" pitchFamily="2" charset="2"/>
                        <a:buChar char="§"/>
                      </a:pPr>
                      <a:r>
                        <a:rPr lang="en-IN" b="1" dirty="0"/>
                        <a:t>SET</a:t>
                      </a:r>
                    </a:p>
                    <a:p>
                      <a:pPr algn="l">
                        <a:buFont typeface="Wingdings" pitchFamily="2" charset="2"/>
                        <a:buChar char="§"/>
                      </a:pPr>
                      <a:r>
                        <a:rPr lang="en-IN" b="1" dirty="0"/>
                        <a:t>Ph.D.</a:t>
                      </a:r>
                      <a:endParaRPr lang="en-US" b="1" dirty="0"/>
                    </a:p>
                  </a:txBody>
                  <a:tcPr/>
                </a:tc>
                <a:tc>
                  <a:txBody>
                    <a:bodyPr/>
                    <a:lstStyle/>
                    <a:p>
                      <a:pPr algn="l">
                        <a:buFont typeface="Wingdings" pitchFamily="2" charset="2"/>
                        <a:buChar char="§"/>
                      </a:pPr>
                      <a:r>
                        <a:rPr lang="en-IN" b="1" dirty="0"/>
                        <a:t>Taxation</a:t>
                      </a:r>
                    </a:p>
                    <a:p>
                      <a:pPr algn="l">
                        <a:buFont typeface="Wingdings" pitchFamily="2" charset="2"/>
                        <a:buChar char="§"/>
                      </a:pPr>
                      <a:r>
                        <a:rPr lang="en-IN" b="1" dirty="0"/>
                        <a:t>Financial management</a:t>
                      </a:r>
                    </a:p>
                    <a:p>
                      <a:pPr algn="l">
                        <a:buFont typeface="Wingdings" pitchFamily="2" charset="2"/>
                        <a:buChar char="§"/>
                      </a:pPr>
                      <a:r>
                        <a:rPr lang="en-IN" b="1" dirty="0"/>
                        <a:t>Accounting</a:t>
                      </a:r>
                    </a:p>
                    <a:p>
                      <a:pPr algn="l">
                        <a:buFont typeface="Wingdings" pitchFamily="2" charset="2"/>
                        <a:buChar char="§"/>
                      </a:pPr>
                      <a:r>
                        <a:rPr lang="en-IN" b="1" dirty="0"/>
                        <a:t>Corporate Law</a:t>
                      </a:r>
                      <a:endParaRPr lang="en-US" b="1" dirty="0"/>
                    </a:p>
                    <a:p>
                      <a:pPr algn="l">
                        <a:buFont typeface="Wingdings" pitchFamily="2" charset="2"/>
                        <a:buChar char="§"/>
                      </a:pPr>
                      <a:r>
                        <a:rPr lang="en-IN" b="1" dirty="0"/>
                        <a:t>Auditing</a:t>
                      </a:r>
                    </a:p>
                  </a:txBody>
                  <a:tcPr/>
                </a:tc>
                <a:tc>
                  <a:txBody>
                    <a:bodyPr/>
                    <a:lstStyle/>
                    <a:p>
                      <a:pPr algn="ctr"/>
                      <a:r>
                        <a:rPr lang="en-IN" b="1" dirty="0"/>
                        <a:t>05</a:t>
                      </a:r>
                    </a:p>
                    <a:p>
                      <a:pPr algn="ctr"/>
                      <a:r>
                        <a:rPr lang="en-IN" sz="1600" b="1" dirty="0"/>
                        <a:t>08 years of experiences as</a:t>
                      </a:r>
                      <a:r>
                        <a:rPr lang="en-IN" sz="1600" b="1" baseline="0" dirty="0"/>
                        <a:t> auditor in Chhattisgarh government</a:t>
                      </a:r>
                      <a:endParaRPr lang="en-US" sz="1600" b="1" dirty="0"/>
                    </a:p>
                  </a:txBody>
                  <a:tcPr/>
                </a:tc>
                <a:extLst>
                  <a:ext uri="{0D108BD9-81ED-4DB2-BD59-A6C34878D82A}">
                    <a16:rowId xmlns="" xmlns:a16="http://schemas.microsoft.com/office/drawing/2014/main" val="10001"/>
                  </a:ext>
                </a:extLst>
              </a:tr>
              <a:tr h="1588774">
                <a:tc>
                  <a:txBody>
                    <a:bodyPr/>
                    <a:lstStyle/>
                    <a:p>
                      <a:pPr algn="l"/>
                      <a:r>
                        <a:rPr lang="en-IN" b="1" dirty="0"/>
                        <a:t>DAVESH KUMAR</a:t>
                      </a:r>
                      <a:r>
                        <a:rPr lang="en-IN" b="1" baseline="0" dirty="0"/>
                        <a:t> GAJPAL</a:t>
                      </a:r>
                      <a:endParaRPr lang="en-US" b="1" dirty="0"/>
                    </a:p>
                  </a:txBody>
                  <a:tcPr/>
                </a:tc>
                <a:tc>
                  <a:txBody>
                    <a:bodyPr/>
                    <a:lstStyle/>
                    <a:p>
                      <a:pPr algn="l"/>
                      <a:r>
                        <a:rPr lang="en-IN" b="1" dirty="0"/>
                        <a:t>Guest lecturer</a:t>
                      </a:r>
                      <a:endParaRPr lang="en-US" b="1" dirty="0"/>
                    </a:p>
                  </a:txBody>
                  <a:tcPr/>
                </a:tc>
                <a:tc>
                  <a:txBody>
                    <a:bodyPr/>
                    <a:lstStyle/>
                    <a:p>
                      <a:pPr algn="l">
                        <a:buFont typeface="Wingdings" pitchFamily="2" charset="2"/>
                        <a:buChar char="§"/>
                      </a:pPr>
                      <a:r>
                        <a:rPr lang="en-IN" b="1" dirty="0"/>
                        <a:t>M.COM.</a:t>
                      </a:r>
                    </a:p>
                    <a:p>
                      <a:pPr algn="l">
                        <a:buFont typeface="Wingdings" pitchFamily="2" charset="2"/>
                        <a:buChar char="§"/>
                      </a:pPr>
                      <a:r>
                        <a:rPr lang="en-IN" b="1" dirty="0"/>
                        <a:t>NET</a:t>
                      </a:r>
                    </a:p>
                    <a:p>
                      <a:pPr algn="l">
                        <a:buFont typeface="Wingdings" pitchFamily="2" charset="2"/>
                        <a:buChar char="§"/>
                      </a:pPr>
                      <a:r>
                        <a:rPr lang="en-IN" b="1" dirty="0"/>
                        <a:t>B.ED.</a:t>
                      </a:r>
                    </a:p>
                    <a:p>
                      <a:pPr algn="l">
                        <a:buFont typeface="Wingdings" pitchFamily="2" charset="2"/>
                        <a:buChar char="§"/>
                      </a:pPr>
                      <a:r>
                        <a:rPr lang="en-IN" b="1" dirty="0"/>
                        <a:t>D.CA.</a:t>
                      </a:r>
                      <a:endParaRPr lang="en-US" b="1" dirty="0"/>
                    </a:p>
                  </a:txBody>
                  <a:tcPr/>
                </a:tc>
                <a:tc>
                  <a:txBody>
                    <a:bodyPr/>
                    <a:lstStyle/>
                    <a:p>
                      <a:pPr algn="l">
                        <a:buFont typeface="Wingdings" pitchFamily="2" charset="2"/>
                        <a:buChar char="§"/>
                      </a:pPr>
                      <a:r>
                        <a:rPr lang="en-IN" b="1" dirty="0"/>
                        <a:t>Costing</a:t>
                      </a:r>
                    </a:p>
                    <a:p>
                      <a:pPr algn="l">
                        <a:buFont typeface="Wingdings" pitchFamily="2" charset="2"/>
                        <a:buChar char="§"/>
                      </a:pPr>
                      <a:r>
                        <a:rPr lang="en-IN" b="1" dirty="0"/>
                        <a:t>Statistics</a:t>
                      </a:r>
                    </a:p>
                    <a:p>
                      <a:pPr algn="l">
                        <a:buFont typeface="Wingdings" pitchFamily="2" charset="2"/>
                        <a:buChar char="§"/>
                      </a:pPr>
                      <a:r>
                        <a:rPr lang="en-IN" b="1" dirty="0"/>
                        <a:t>Business Law</a:t>
                      </a:r>
                    </a:p>
                    <a:p>
                      <a:pPr algn="l">
                        <a:buFont typeface="Wingdings" pitchFamily="2" charset="2"/>
                        <a:buChar char="§"/>
                      </a:pPr>
                      <a:endParaRPr lang="en-IN" b="1" dirty="0"/>
                    </a:p>
                    <a:p>
                      <a:pPr algn="l">
                        <a:buFont typeface="Wingdings" pitchFamily="2" charset="2"/>
                        <a:buChar char="§"/>
                      </a:pPr>
                      <a:endParaRPr lang="en-US" b="1" dirty="0"/>
                    </a:p>
                  </a:txBody>
                  <a:tcPr/>
                </a:tc>
                <a:tc>
                  <a:txBody>
                    <a:bodyPr/>
                    <a:lstStyle/>
                    <a:p>
                      <a:pPr algn="ctr"/>
                      <a:r>
                        <a:rPr lang="en-IN" b="1" dirty="0"/>
                        <a:t>01</a:t>
                      </a:r>
                      <a:endParaRPr lang="en-US" b="1" dirty="0"/>
                    </a:p>
                  </a:txBody>
                  <a:tcPr/>
                </a:tc>
                <a:extLst>
                  <a:ext uri="{0D108BD9-81ED-4DB2-BD59-A6C34878D82A}">
                    <a16:rowId xmlns="" xmlns:a16="http://schemas.microsoft.com/office/drawing/2014/main" val="10002"/>
                  </a:ext>
                </a:extLst>
              </a:tr>
            </a:tbl>
          </a:graphicData>
        </a:graphic>
      </p:graphicFrame>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01080" cy="1143000"/>
          </a:xfrm>
        </p:spPr>
        <p:txBody>
          <a:bodyPr>
            <a:normAutofit fontScale="90000"/>
          </a:bodyPr>
          <a:lstStyle/>
          <a:p>
            <a:r>
              <a:rPr lang="en-IN" sz="3600" b="1" dirty="0">
                <a:solidFill>
                  <a:schemeClr val="accent1">
                    <a:lumMod val="75000"/>
                  </a:schemeClr>
                </a:solidFill>
              </a:rPr>
              <a:t>    Post Sectioned and Posted Faculties Details</a:t>
            </a:r>
            <a:endParaRPr lang="en-US" sz="3600" dirty="0">
              <a:solidFill>
                <a:schemeClr val="accent1">
                  <a:lumMod val="75000"/>
                </a:schemeClr>
              </a:solidFill>
            </a:endParaRPr>
          </a:p>
        </p:txBody>
      </p:sp>
      <p:graphicFrame>
        <p:nvGraphicFramePr>
          <p:cNvPr id="4" name="Content Placeholder 3"/>
          <p:cNvGraphicFramePr>
            <a:graphicFrameLocks noGrp="1"/>
          </p:cNvGraphicFramePr>
          <p:nvPr>
            <p:ph idx="1"/>
          </p:nvPr>
        </p:nvGraphicFramePr>
        <p:xfrm>
          <a:off x="457200" y="1643050"/>
          <a:ext cx="8229600" cy="3820502"/>
        </p:xfrm>
        <a:graphic>
          <a:graphicData uri="http://schemas.openxmlformats.org/drawingml/2006/table">
            <a:tbl>
              <a:tblPr firstRow="1" bandRow="1">
                <a:tableStyleId>{5C22544A-7EE6-4342-B048-85BDC9FD1C3A}</a:tableStyleId>
              </a:tblPr>
              <a:tblGrid>
                <a:gridCol w="2743200">
                  <a:extLst>
                    <a:ext uri="{9D8B030D-6E8A-4147-A177-3AD203B41FA5}">
                      <a16:colId xmlns="" xmlns:a16="http://schemas.microsoft.com/office/drawing/2014/main" val="20000"/>
                    </a:ext>
                  </a:extLst>
                </a:gridCol>
                <a:gridCol w="2743200">
                  <a:extLst>
                    <a:ext uri="{9D8B030D-6E8A-4147-A177-3AD203B41FA5}">
                      <a16:colId xmlns="" xmlns:a16="http://schemas.microsoft.com/office/drawing/2014/main" val="20001"/>
                    </a:ext>
                  </a:extLst>
                </a:gridCol>
                <a:gridCol w="2743200">
                  <a:extLst>
                    <a:ext uri="{9D8B030D-6E8A-4147-A177-3AD203B41FA5}">
                      <a16:colId xmlns="" xmlns:a16="http://schemas.microsoft.com/office/drawing/2014/main" val="20002"/>
                    </a:ext>
                  </a:extLst>
                </a:gridCol>
              </a:tblGrid>
              <a:tr h="694388">
                <a:tc>
                  <a:txBody>
                    <a:bodyPr/>
                    <a:lstStyle/>
                    <a:p>
                      <a:pPr algn="ctr"/>
                      <a:r>
                        <a:rPr lang="en-IN" b="1" dirty="0"/>
                        <a:t>particulars</a:t>
                      </a:r>
                      <a:endParaRPr lang="en-US" b="1" dirty="0"/>
                    </a:p>
                  </a:txBody>
                  <a:tcPr/>
                </a:tc>
                <a:tc>
                  <a:txBody>
                    <a:bodyPr/>
                    <a:lstStyle/>
                    <a:p>
                      <a:pPr algn="ctr"/>
                      <a:r>
                        <a:rPr lang="en-IN" b="1" dirty="0"/>
                        <a:t>No. of </a:t>
                      </a:r>
                      <a:r>
                        <a:rPr lang="en-IN" b="1" baseline="0" dirty="0"/>
                        <a:t> post sanctioned</a:t>
                      </a:r>
                      <a:endParaRPr lang="en-US" b="1" dirty="0"/>
                    </a:p>
                  </a:txBody>
                  <a:tcPr/>
                </a:tc>
                <a:tc>
                  <a:txBody>
                    <a:bodyPr/>
                    <a:lstStyle/>
                    <a:p>
                      <a:pPr algn="ctr"/>
                      <a:r>
                        <a:rPr lang="en-IN" b="1" dirty="0"/>
                        <a:t>No. of posted</a:t>
                      </a:r>
                      <a:r>
                        <a:rPr lang="en-IN" b="1" baseline="0" dirty="0"/>
                        <a:t> faculties</a:t>
                      </a:r>
                      <a:endParaRPr lang="en-US" b="1" dirty="0"/>
                    </a:p>
                  </a:txBody>
                  <a:tcPr/>
                </a:tc>
                <a:extLst>
                  <a:ext uri="{0D108BD9-81ED-4DB2-BD59-A6C34878D82A}">
                    <a16:rowId xmlns="" xmlns:a16="http://schemas.microsoft.com/office/drawing/2014/main" val="10000"/>
                  </a:ext>
                </a:extLst>
              </a:tr>
              <a:tr h="737238">
                <a:tc>
                  <a:txBody>
                    <a:bodyPr/>
                    <a:lstStyle/>
                    <a:p>
                      <a:pPr algn="ctr"/>
                      <a:r>
                        <a:rPr lang="en-IN" b="1" dirty="0"/>
                        <a:t>Professor</a:t>
                      </a:r>
                      <a:endParaRPr lang="en-US" b="1" dirty="0"/>
                    </a:p>
                  </a:txBody>
                  <a:tcPr/>
                </a:tc>
                <a:tc>
                  <a:txBody>
                    <a:bodyPr/>
                    <a:lstStyle/>
                    <a:p>
                      <a:pPr algn="ctr"/>
                      <a:r>
                        <a:rPr lang="en-IN" b="1" dirty="0"/>
                        <a:t>Nil</a:t>
                      </a:r>
                      <a:endParaRPr lang="en-US" b="1" dirty="0"/>
                    </a:p>
                  </a:txBody>
                  <a:tcPr/>
                </a:tc>
                <a:tc>
                  <a:txBody>
                    <a:bodyPr/>
                    <a:lstStyle/>
                    <a:p>
                      <a:pPr algn="ctr"/>
                      <a:r>
                        <a:rPr lang="en-IN" b="1" dirty="0"/>
                        <a:t>Nil</a:t>
                      </a:r>
                    </a:p>
                    <a:p>
                      <a:pPr algn="ctr"/>
                      <a:endParaRPr lang="en-US" b="1" dirty="0"/>
                    </a:p>
                  </a:txBody>
                  <a:tcPr/>
                </a:tc>
                <a:extLst>
                  <a:ext uri="{0D108BD9-81ED-4DB2-BD59-A6C34878D82A}">
                    <a16:rowId xmlns="" xmlns:a16="http://schemas.microsoft.com/office/drawing/2014/main" val="10001"/>
                  </a:ext>
                </a:extLst>
              </a:tr>
              <a:tr h="737238">
                <a:tc>
                  <a:txBody>
                    <a:bodyPr/>
                    <a:lstStyle/>
                    <a:p>
                      <a:pPr algn="ctr"/>
                      <a:r>
                        <a:rPr lang="en-IN" b="1" dirty="0"/>
                        <a:t>Associate professor</a:t>
                      </a:r>
                      <a:endParaRPr lang="en-US" b="1" dirty="0"/>
                    </a:p>
                  </a:txBody>
                  <a:tcPr/>
                </a:tc>
                <a:tc>
                  <a:txBody>
                    <a:bodyPr/>
                    <a:lstStyle/>
                    <a:p>
                      <a:pPr algn="ctr"/>
                      <a:r>
                        <a:rPr lang="en-IN" b="1" dirty="0"/>
                        <a:t>Nil</a:t>
                      </a:r>
                      <a:endParaRPr lang="en-US" b="1" dirty="0"/>
                    </a:p>
                  </a:txBody>
                  <a:tcPr/>
                </a:tc>
                <a:tc>
                  <a:txBody>
                    <a:bodyPr/>
                    <a:lstStyle/>
                    <a:p>
                      <a:pPr algn="ctr"/>
                      <a:r>
                        <a:rPr lang="en-IN" b="1" dirty="0"/>
                        <a:t>Nil</a:t>
                      </a:r>
                    </a:p>
                    <a:p>
                      <a:pPr algn="ctr"/>
                      <a:endParaRPr lang="en-US" b="1" dirty="0"/>
                    </a:p>
                  </a:txBody>
                  <a:tcPr/>
                </a:tc>
                <a:extLst>
                  <a:ext uri="{0D108BD9-81ED-4DB2-BD59-A6C34878D82A}">
                    <a16:rowId xmlns="" xmlns:a16="http://schemas.microsoft.com/office/drawing/2014/main" val="10002"/>
                  </a:ext>
                </a:extLst>
              </a:tr>
              <a:tr h="737238">
                <a:tc>
                  <a:txBody>
                    <a:bodyPr/>
                    <a:lstStyle/>
                    <a:p>
                      <a:pPr algn="ctr"/>
                      <a:r>
                        <a:rPr lang="en-IN" b="1" dirty="0"/>
                        <a:t>Assistant professor</a:t>
                      </a:r>
                      <a:endParaRPr lang="en-US" b="1" dirty="0"/>
                    </a:p>
                  </a:txBody>
                  <a:tcPr/>
                </a:tc>
                <a:tc>
                  <a:txBody>
                    <a:bodyPr/>
                    <a:lstStyle/>
                    <a:p>
                      <a:pPr algn="ctr"/>
                      <a:r>
                        <a:rPr lang="en-IN" b="1" dirty="0"/>
                        <a:t>02</a:t>
                      </a:r>
                      <a:endParaRPr lang="en-US" b="1" dirty="0"/>
                    </a:p>
                  </a:txBody>
                  <a:tcPr/>
                </a:tc>
                <a:tc>
                  <a:txBody>
                    <a:bodyPr/>
                    <a:lstStyle/>
                    <a:p>
                      <a:pPr algn="ctr"/>
                      <a:r>
                        <a:rPr lang="en-IN" b="1" dirty="0"/>
                        <a:t>01</a:t>
                      </a:r>
                      <a:endParaRPr lang="en-US" b="1" dirty="0"/>
                    </a:p>
                  </a:txBody>
                  <a:tcPr/>
                </a:tc>
                <a:extLst>
                  <a:ext uri="{0D108BD9-81ED-4DB2-BD59-A6C34878D82A}">
                    <a16:rowId xmlns="" xmlns:a16="http://schemas.microsoft.com/office/drawing/2014/main" val="10003"/>
                  </a:ext>
                </a:extLst>
              </a:tr>
              <a:tr h="737238">
                <a:tc>
                  <a:txBody>
                    <a:bodyPr/>
                    <a:lstStyle/>
                    <a:p>
                      <a:pPr algn="ctr"/>
                      <a:r>
                        <a:rPr lang="en-IN" b="1" dirty="0"/>
                        <a:t>Guest Lecturer</a:t>
                      </a:r>
                    </a:p>
                    <a:p>
                      <a:pPr algn="ctr"/>
                      <a:r>
                        <a:rPr lang="en-IN" b="1" dirty="0"/>
                        <a:t>JBS Lecturer </a:t>
                      </a:r>
                    </a:p>
                    <a:p>
                      <a:pPr algn="ctr"/>
                      <a:endParaRPr lang="en-US" b="1" dirty="0"/>
                    </a:p>
                  </a:txBody>
                  <a:tcPr/>
                </a:tc>
                <a:tc>
                  <a:txBody>
                    <a:bodyPr/>
                    <a:lstStyle/>
                    <a:p>
                      <a:pPr algn="ctr"/>
                      <a:r>
                        <a:rPr lang="en-IN" b="1" dirty="0"/>
                        <a:t>Nil</a:t>
                      </a:r>
                    </a:p>
                    <a:p>
                      <a:pPr algn="ctr"/>
                      <a:endParaRPr lang="en-US" b="1" dirty="0"/>
                    </a:p>
                  </a:txBody>
                  <a:tcPr/>
                </a:tc>
                <a:tc>
                  <a:txBody>
                    <a:bodyPr/>
                    <a:lstStyle/>
                    <a:p>
                      <a:pPr algn="ctr"/>
                      <a:r>
                        <a:rPr lang="en-IN" b="1" dirty="0"/>
                        <a:t>01 GL Against Assistant Professor </a:t>
                      </a:r>
                      <a:endParaRPr lang="en-US" b="1" dirty="0"/>
                    </a:p>
                  </a:txBody>
                  <a:tcPr/>
                </a:tc>
                <a:extLst>
                  <a:ext uri="{0D108BD9-81ED-4DB2-BD59-A6C34878D82A}">
                    <a16:rowId xmlns="" xmlns:a16="http://schemas.microsoft.com/office/drawing/2014/main" val="10004"/>
                  </a:ext>
                </a:extLst>
              </a:tr>
            </a:tbl>
          </a:graphicData>
        </a:graphic>
      </p:graphicFrame>
    </p:spTree>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115948</TotalTime>
  <Words>1542</Words>
  <Application>Microsoft Office PowerPoint</Application>
  <PresentationFormat>On-screen Show (4:3)</PresentationFormat>
  <Paragraphs>443</Paragraphs>
  <Slides>29</Slides>
  <Notes>2</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Equity</vt:lpstr>
      <vt:lpstr>Slide 1</vt:lpstr>
      <vt:lpstr>               Content of Department</vt:lpstr>
      <vt:lpstr>Department at Glance</vt:lpstr>
      <vt:lpstr> VISION AND MISSION OF DEPARTMENT</vt:lpstr>
      <vt:lpstr>                         Core Values</vt:lpstr>
      <vt:lpstr>         Courses Offered by Department</vt:lpstr>
      <vt:lpstr>   The Best Practices of Department</vt:lpstr>
      <vt:lpstr>          The Profiles of Teaching Faculties</vt:lpstr>
      <vt:lpstr>    Post Sectioned and Posted Faculties Details</vt:lpstr>
      <vt:lpstr>List of  Professional Faculties  Invited  in Academic Programmes  Conducted by the Department</vt:lpstr>
      <vt:lpstr>Continued 02: Other Academics Programmes</vt:lpstr>
      <vt:lpstr>Name of Institutions by which Departmental Faculties Invited as Special Guest for Academic and  Professional Programmes</vt:lpstr>
      <vt:lpstr>           Research and Academic Areas</vt:lpstr>
      <vt:lpstr>Participations of Students of Department in Cross-functional Activities   </vt:lpstr>
      <vt:lpstr> </vt:lpstr>
      <vt:lpstr>Figure of Students Enrolled Data  </vt:lpstr>
      <vt:lpstr>Data of Students Enrolment for M.COM. From 2020-2021</vt:lpstr>
      <vt:lpstr>RESULT FROM 2015-16 TO 2019-20</vt:lpstr>
      <vt:lpstr>RESULT FROM 2015-16 TO 2019-20</vt:lpstr>
      <vt:lpstr>Roles of the Faculty in Various Committees</vt:lpstr>
      <vt:lpstr>Continued 02:  Roles of the Faculty in Various Committees</vt:lpstr>
      <vt:lpstr>        T  Teaching Methodologies and  Performance Appraisal System</vt:lpstr>
      <vt:lpstr>Departments Outcomes</vt:lpstr>
      <vt:lpstr>SPECIAL FEATURE OF COMMERCE FACULTIES</vt:lpstr>
      <vt:lpstr> Future Course of Action for Department.    </vt:lpstr>
      <vt:lpstr>                              DEPARTMENT PHOTO GALLARY  National Seminar in Contemporary Issues of Indian Banking System as on 21/11/2019</vt:lpstr>
      <vt:lpstr>Workshop on GST and Banking as on 15-12-2018 and 15-01-19</vt:lpstr>
      <vt:lpstr>Media Gallery</vt:lpstr>
      <vt:lpstr>Slide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RESULT ANALYSIS - B.COM, EXAM - 2016</dc:title>
  <dc:creator>ASUS</dc:creator>
  <cp:lastModifiedBy>XYZ</cp:lastModifiedBy>
  <cp:revision>116</cp:revision>
  <dcterms:created xsi:type="dcterms:W3CDTF">2021-04-25T21:01:52Z</dcterms:created>
  <dcterms:modified xsi:type="dcterms:W3CDTF">2021-09-14T03:25:08Z</dcterms:modified>
</cp:coreProperties>
</file>